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7" r:id="rId3"/>
    <p:sldId id="285" r:id="rId4"/>
    <p:sldId id="291" r:id="rId5"/>
    <p:sldId id="301" r:id="rId6"/>
    <p:sldId id="284" r:id="rId7"/>
    <p:sldId id="292" r:id="rId8"/>
    <p:sldId id="263" r:id="rId9"/>
    <p:sldId id="286" r:id="rId10"/>
    <p:sldId id="287" r:id="rId11"/>
    <p:sldId id="266" r:id="rId12"/>
    <p:sldId id="298" r:id="rId13"/>
    <p:sldId id="267" r:id="rId14"/>
    <p:sldId id="277" r:id="rId15"/>
    <p:sldId id="283" r:id="rId16"/>
    <p:sldId id="274" r:id="rId17"/>
    <p:sldId id="300" r:id="rId18"/>
    <p:sldId id="299" r:id="rId19"/>
    <p:sldId id="294" r:id="rId20"/>
    <p:sldId id="296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78B832"/>
    <a:srgbClr val="A6C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35" autoAdjust="0"/>
    <p:restoredTop sz="91275" autoAdjust="0"/>
  </p:normalViewPr>
  <p:slideViewPr>
    <p:cSldViewPr>
      <p:cViewPr varScale="1">
        <p:scale>
          <a:sx n="105" d="100"/>
          <a:sy n="105" d="100"/>
        </p:scale>
        <p:origin x="15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7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94F5C87-0BB5-4AC1-A4D6-EF5D2EA804BB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99343C8-F7BA-4719-BF59-CF68FD2496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9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AEAF38-9BB4-4AB2-90DA-FBD55CEB60C0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5DECDB1-2DE5-4576-8281-411DDE741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5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80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33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85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9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69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0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24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CDB1-2DE5-4576-8281-411DDE741EE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230C-6508-422D-B132-6A6A7404E7F6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829" y="838200"/>
            <a:ext cx="2256342" cy="102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3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5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230C-6508-422D-B132-6A6A7404E7F6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42D4-8371-4DC5-A3A1-469746F49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6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9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2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9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8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9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3624-88E5-4DD8-871E-9A00F43BF50F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75AB-F1BE-4F68-A904-CAD2ADC19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6274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230C-6508-422D-B132-6A6A7404E7F6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742D4-8371-4DC5-A3A1-469746F49D0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ON_UW_CTR_in house print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4800" y="5943600"/>
            <a:ext cx="964156" cy="44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4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r.washington.edu/students/name-change-polic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pts.washington.edu/registra/forms/UoW1993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sknursing@uw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shington.edu/financialaid/money-management/paying-for-school/pfs-loan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wnetid.washington.edu/manag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washington.ed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wcne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ing.uw.edu/students/training/policies/convocation-eligibilit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washington.edu/graduation/virtual-graduation-fair/" TargetMode="External"/><Relationship Id="rId4" Type="http://schemas.openxmlformats.org/officeDocument/2006/relationships/hyperlink" Target="http://www.washington.edu/graduation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talyst.uw.edu/webq/survey/sonsas/312280" TargetMode="External"/><Relationship Id="rId4" Type="http://schemas.openxmlformats.org/officeDocument/2006/relationships/hyperlink" Target="https://nursing.uw.edu/community/events/convocation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nursing.uw.edu/students/progression/certificates/final-quarter/" TargetMode="External"/><Relationship Id="rId3" Type="http://schemas.openxmlformats.org/officeDocument/2006/relationships/hyperlink" Target="https://grad.uw.edu/" TargetMode="External"/><Relationship Id="rId7" Type="http://schemas.openxmlformats.org/officeDocument/2006/relationships/hyperlink" Target="https://nursing.uw.edu/students/progression/dnp/final-quart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ents.nursing.uw.edu/progression/forms-handbooks/" TargetMode="External"/><Relationship Id="rId5" Type="http://schemas.openxmlformats.org/officeDocument/2006/relationships/hyperlink" Target="https://grad.uw.edu/policies-procedures/graduate-school-memoranda/memo-45-practice-doctorates/" TargetMode="External"/><Relationship Id="rId10" Type="http://schemas.openxmlformats.org/officeDocument/2006/relationships/hyperlink" Target="https://www.washington.edu/students/reg/calendar.html" TargetMode="External"/><Relationship Id="rId4" Type="http://schemas.openxmlformats.org/officeDocument/2006/relationships/hyperlink" Target="https://grad.uw.edu/about-the-graduate-school/graduate-school-covid-19-information/" TargetMode="External"/><Relationship Id="rId9" Type="http://schemas.openxmlformats.org/officeDocument/2006/relationships/hyperlink" Target="https://iss.washington.edu/procedures/final-checklist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bmau@uw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etme.so/BetsyMau" TargetMode="External"/><Relationship Id="rId4" Type="http://schemas.openxmlformats.org/officeDocument/2006/relationships/hyperlink" Target="https://washington.zoom.us/j/909734864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.uw.edu/admission/understanding-the-application-process/official-transcript-requirem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mau@uw.edu" TargetMode="External"/><Relationship Id="rId2" Type="http://schemas.openxmlformats.org/officeDocument/2006/relationships/hyperlink" Target="https://grad.uw.edu/for-students-and-post-docs/mygrad-progra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rsinglibrary.org/vhl/" TargetMode="External"/><Relationship Id="rId2" Type="http://schemas.openxmlformats.org/officeDocument/2006/relationships/hyperlink" Target="https://catalyst.uw.edu/catalyst/chooser/22a95085cd2d7ac5ef8e87fa71ef6a4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netid.sharepoint.com/sites/og_gs_gems/Lists/Concurrent/AllItems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mau@uw.ed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mau@uw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ents.nursing.uw.edu/progression/final-quar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467600" cy="603564"/>
          </a:xfrm>
        </p:spPr>
        <p:txBody>
          <a:bodyPr>
            <a:noAutofit/>
          </a:bodyPr>
          <a:lstStyle/>
          <a:p>
            <a:r>
              <a:rPr lang="en-US" sz="24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 Advising for DNP</a:t>
            </a:r>
            <a:endParaRPr lang="en-US" sz="2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0300" y="4648200"/>
            <a:ext cx="4343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Betsy Mau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Graduate Program Advisor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Student and Academic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Important Items to Check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114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Review your unofficial transcript ahead of time for </a:t>
            </a:r>
          </a:p>
          <a:p>
            <a:pPr lvl="1"/>
            <a:r>
              <a:rPr lang="en-US" sz="2800" dirty="0" smtClean="0"/>
              <a:t>93 credits minimum </a:t>
            </a:r>
            <a:endParaRPr lang="en-US" sz="2800" dirty="0" smtClean="0"/>
          </a:p>
          <a:p>
            <a:pPr lvl="1"/>
            <a:r>
              <a:rPr lang="en-US" sz="2800" dirty="0" smtClean="0"/>
              <a:t>18 numerically graded </a:t>
            </a:r>
            <a:r>
              <a:rPr lang="en-US" sz="2800" smtClean="0"/>
              <a:t>credits minimum</a:t>
            </a:r>
            <a:endParaRPr lang="en-US" sz="2800" dirty="0" smtClean="0"/>
          </a:p>
          <a:p>
            <a:pPr lvl="1"/>
            <a:r>
              <a:rPr lang="en-US" sz="2800" dirty="0" smtClean="0"/>
              <a:t>Accurate number of credits in variable-credit courses</a:t>
            </a:r>
          </a:p>
          <a:p>
            <a:pPr lvl="1"/>
            <a:r>
              <a:rPr lang="en-US" sz="2800" dirty="0" smtClean="0"/>
              <a:t>Prior master’s degree posted to your transcript (if you were approved for course equivalency)</a:t>
            </a:r>
          </a:p>
          <a:p>
            <a:pPr lvl="1"/>
            <a:r>
              <a:rPr lang="en-US" sz="2800" dirty="0"/>
              <a:t>M</a:t>
            </a:r>
            <a:r>
              <a:rPr lang="en-US" sz="2800" dirty="0" smtClean="0"/>
              <a:t>issing (“X”) grades – contact the instructor to request a grade change</a:t>
            </a:r>
          </a:p>
          <a:p>
            <a:pPr lvl="1"/>
            <a:r>
              <a:rPr lang="en-US" sz="2800" dirty="0"/>
              <a:t>U</a:t>
            </a:r>
            <a:r>
              <a:rPr lang="en-US" sz="2800" dirty="0" smtClean="0"/>
              <a:t>nresolved Incompletes – If you completed the work, contact the instructor to request a grade change</a:t>
            </a:r>
          </a:p>
          <a:p>
            <a:pPr marL="3429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7535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Important Items to Check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3810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Graduate School will keep the following contingencies outstanding until after they do their final audit:</a:t>
            </a:r>
          </a:p>
          <a:p>
            <a:pPr lvl="1"/>
            <a:r>
              <a:rPr lang="en-US" sz="2800" dirty="0"/>
              <a:t>Must be enrolled </a:t>
            </a:r>
            <a:r>
              <a:rPr lang="en-US" sz="2800" dirty="0" smtClean="0"/>
              <a:t>…</a:t>
            </a:r>
          </a:p>
          <a:p>
            <a:pPr lvl="2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500" dirty="0" smtClean="0"/>
              <a:t>The </a:t>
            </a:r>
            <a:r>
              <a:rPr lang="en-US" sz="2500" dirty="0"/>
              <a:t>quarter of final exam</a:t>
            </a:r>
          </a:p>
          <a:p>
            <a:pPr lvl="2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500" dirty="0" smtClean="0"/>
              <a:t>The quarter the degree is conferred</a:t>
            </a:r>
          </a:p>
          <a:p>
            <a:pPr lvl="2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500" dirty="0" smtClean="0"/>
              <a:t>Through the end of the quarter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609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Important Items to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The name on your diploma will be your legal name as it appears in </a:t>
            </a:r>
            <a:r>
              <a:rPr lang="en-US" sz="2800" dirty="0" err="1" smtClean="0"/>
              <a:t>MyUW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Did your legal name change?  UW name change policy:  </a:t>
            </a:r>
            <a:r>
              <a:rPr lang="en-US" sz="2400" dirty="0" smtClean="0">
                <a:solidFill>
                  <a:prstClr val="black"/>
                </a:solidFill>
                <a:hlinkClick r:id="rId3"/>
              </a:rPr>
              <a:t>https://registrar.washington.edu/students/name-change-policy/</a:t>
            </a:r>
            <a:r>
              <a:rPr lang="en-US" sz="2400" dirty="0" smtClean="0">
                <a:solidFill>
                  <a:prstClr val="black"/>
                </a:solidFill>
              </a:rPr>
              <a:t>   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If you want your name to appear a certain way on your diploma (e.g., full middle name, special markings, characters, spacing, etc.), submit a </a:t>
            </a:r>
            <a:r>
              <a:rPr lang="en-US" sz="2400" u="sng" dirty="0" smtClean="0"/>
              <a:t>Diploma Name Request Form</a:t>
            </a:r>
            <a:r>
              <a:rPr lang="en-US" sz="2400" dirty="0" smtClean="0"/>
              <a:t>  to the UW registrar by the last day of the quarter. Must include legal first and last name:  </a:t>
            </a:r>
            <a:r>
              <a:rPr lang="en-US" sz="2400" dirty="0" smtClean="0">
                <a:hlinkClick r:id="rId4"/>
              </a:rPr>
              <a:t>http://depts.washington.edu/registra/forms/UoW1993.pdf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in Your Stuff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153400" cy="400382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Return any assigned keys to the person who assigned them to you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Empty your locker and notify HSB Management</a:t>
            </a:r>
            <a:endParaRPr lang="en-US" b="1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Empty your student mail slot and remove your name from the hanging file in T-441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Graduation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Keep us updated with your current contact information (</a:t>
            </a:r>
            <a:r>
              <a:rPr lang="en-US" sz="2000" dirty="0" smtClean="0">
                <a:hlinkClick r:id="rId3"/>
              </a:rPr>
              <a:t>asknursing@uw.edu</a:t>
            </a:r>
            <a:r>
              <a:rPr lang="en-US" sz="2000" dirty="0" smtClean="0"/>
              <a:t> </a:t>
            </a:r>
            <a:r>
              <a:rPr lang="en-US" sz="2000" u="sng" dirty="0" smtClean="0"/>
              <a:t>and</a:t>
            </a:r>
            <a:r>
              <a:rPr lang="en-US" sz="2000" dirty="0" smtClean="0"/>
              <a:t> in MyUW)</a:t>
            </a:r>
          </a:p>
          <a:p>
            <a:r>
              <a:rPr lang="en-US" sz="2000" dirty="0"/>
              <a:t>If you have student loans, contact the UW OSFA to:</a:t>
            </a:r>
          </a:p>
          <a:p>
            <a:pPr lvl="1"/>
            <a:r>
              <a:rPr lang="en-US" sz="1800" dirty="0"/>
              <a:t>Know your lender and contact so that you stay current</a:t>
            </a:r>
          </a:p>
          <a:p>
            <a:pPr lvl="1"/>
            <a:r>
              <a:rPr lang="en-US" sz="1800" dirty="0" smtClean="0"/>
              <a:t>Review post-graduation loan management and </a:t>
            </a:r>
            <a:r>
              <a:rPr lang="en-US" dirty="0" smtClean="0"/>
              <a:t>repayment information:  </a:t>
            </a:r>
            <a:r>
              <a:rPr lang="en-US" dirty="0" smtClean="0">
                <a:hlinkClick r:id="rId4"/>
              </a:rPr>
              <a:t>https://www.washington.edu/financialaid/money-management/paying-for-school/pfs-loans/</a:t>
            </a:r>
            <a:r>
              <a:rPr lang="en-US" dirty="0" smtClean="0"/>
              <a:t> </a:t>
            </a:r>
            <a:endParaRPr lang="en-US" sz="2000" dirty="0"/>
          </a:p>
          <a:p>
            <a:pPr marL="3429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Your UW NetID and MyUW account are yours indefinitely.  As long as you remember your NetID and password, you may log in and make updates</a:t>
            </a:r>
          </a:p>
          <a:p>
            <a:pPr lvl="1"/>
            <a:r>
              <a:rPr lang="en-US" sz="1700" dirty="0" smtClean="0"/>
              <a:t>The name on your degree will be as it appears in MyUW</a:t>
            </a:r>
          </a:p>
          <a:p>
            <a:pPr lvl="1"/>
            <a:r>
              <a:rPr lang="en-US" sz="1700" dirty="0" smtClean="0"/>
              <a:t>Your degree will be mailed to the address you list in MyUW approximately 2 months after graduation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596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Graduation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Your e-mail account will be closed 1 quarter + 10 days after graduation.  T</a:t>
            </a:r>
            <a:r>
              <a:rPr lang="en-US" sz="20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continue to access your UW email, you must forward emails sent to your UW account to a different address (a personal Gmail account, for example)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For e-mail forwarding, go to Manage UW </a:t>
            </a:r>
            <a:r>
              <a:rPr lang="en-US" sz="2000" dirty="0" smtClean="0"/>
              <a:t>NetID, here:  </a:t>
            </a:r>
            <a:r>
              <a:rPr lang="en-US" sz="2000" dirty="0">
                <a:hlinkClick r:id="rId3"/>
              </a:rPr>
              <a:t>https://uwnetid.washington.edu/manage/</a:t>
            </a:r>
            <a:r>
              <a:rPr lang="en-US" sz="2000" dirty="0"/>
              <a:t>. 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99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252663"/>
            <a:ext cx="7024744" cy="73793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Graduation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98485"/>
            <a:ext cx="8001000" cy="4973715"/>
          </a:xfrm>
        </p:spPr>
        <p:txBody>
          <a:bodyPr>
            <a:noAutofit/>
          </a:bodyPr>
          <a:lstStyle/>
          <a:p>
            <a:r>
              <a:rPr lang="en-US" sz="2000" dirty="0" smtClean="0"/>
              <a:t>New graduates have access to the UW Libraries for 1 quarter after graduation.  Check the UW Libraries website for questions about library access – they have live chat!  </a:t>
            </a:r>
            <a:r>
              <a:rPr lang="en-US" sz="2000" dirty="0" smtClean="0">
                <a:hlinkClick r:id="rId3"/>
              </a:rPr>
              <a:t>http://www.lib.washington.edu/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UW Career &amp; Internship Center has lots of resources for graduates and students, including one-on-one advising.  Graduates can use their services for </a:t>
            </a:r>
            <a:r>
              <a:rPr lang="en-US" sz="2000" b="1" dirty="0" smtClean="0">
                <a:solidFill>
                  <a:srgbClr val="7030A0"/>
                </a:solidFill>
              </a:rPr>
              <a:t>free</a:t>
            </a:r>
            <a:r>
              <a:rPr lang="en-US" sz="2000" dirty="0" smtClean="0"/>
              <a:t> up to 2 years after graduation!</a:t>
            </a:r>
          </a:p>
          <a:p>
            <a:r>
              <a:rPr lang="en-US" sz="2000" dirty="0" smtClean="0"/>
              <a:t>Stay current through UW Continuing Nursing Education (UWCNE)</a:t>
            </a:r>
          </a:p>
          <a:p>
            <a:pPr lvl="1"/>
            <a:r>
              <a:rPr lang="en-US" dirty="0" smtClean="0"/>
              <a:t>Advanced Practice in Primary and Acute Care National Conference every October</a:t>
            </a:r>
          </a:p>
          <a:p>
            <a:pPr lvl="1"/>
            <a:r>
              <a:rPr lang="en-US" dirty="0" smtClean="0"/>
              <a:t>Pain Management Conference in January</a:t>
            </a:r>
          </a:p>
          <a:p>
            <a:pPr lvl="1"/>
            <a:r>
              <a:rPr lang="en-US" dirty="0" smtClean="0"/>
              <a:t>Wound Management</a:t>
            </a:r>
          </a:p>
          <a:p>
            <a:pPr lvl="1"/>
            <a:r>
              <a:rPr lang="en-US" dirty="0" smtClean="0"/>
              <a:t>Medical-Surgical Certification</a:t>
            </a:r>
          </a:p>
          <a:p>
            <a:pPr lvl="1"/>
            <a:r>
              <a:rPr lang="en-US" dirty="0" smtClean="0"/>
              <a:t>Immediate Response Urgent Clinical Conference</a:t>
            </a:r>
          </a:p>
          <a:p>
            <a:pPr lvl="1"/>
            <a:r>
              <a:rPr lang="en-US" dirty="0" smtClean="0"/>
              <a:t>Several online programs</a:t>
            </a:r>
          </a:p>
          <a:p>
            <a:pPr marL="0" indent="0">
              <a:buNone/>
            </a:pPr>
            <a:r>
              <a:rPr lang="en-US" sz="2000" dirty="0" smtClean="0">
                <a:hlinkClick r:id="rId4"/>
              </a:rPr>
              <a:t>http://www.uwcne.org/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 may contain: 3 people, people smiling, people stan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34"/>
          <a:stretch/>
        </p:blipFill>
        <p:spPr bwMode="auto">
          <a:xfrm>
            <a:off x="0" y="3429000"/>
            <a:ext cx="4586509" cy="347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may contain: 8 people, crowd and outdoor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39"/>
          <a:stretch/>
        </p:blipFill>
        <p:spPr bwMode="auto">
          <a:xfrm>
            <a:off x="1" y="18107"/>
            <a:ext cx="4571999" cy="341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may contain: 6 peop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65"/>
          <a:stretch/>
        </p:blipFill>
        <p:spPr bwMode="auto">
          <a:xfrm>
            <a:off x="4391976" y="18106"/>
            <a:ext cx="4749761" cy="341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may contain: 9 people, people smiling, hat and outdoor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1" r="6139"/>
          <a:stretch/>
        </p:blipFill>
        <p:spPr bwMode="auto">
          <a:xfrm>
            <a:off x="4567735" y="3421181"/>
            <a:ext cx="4552383" cy="347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20117" cy="4495800"/>
          </a:xfrm>
          <a:scene3d>
            <a:camera prst="orthographicFront"/>
            <a:lightRig rig="threePt" dir="t"/>
          </a:scene3d>
          <a:sp3d extrusionH="76200">
            <a:bevelT w="12700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of Nursing Convocation </a:t>
            </a:r>
            <a:b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(Friday, last day of spring quarter, 9:30 a.m.)</a:t>
            </a:r>
            <a:b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 Commencement </a:t>
            </a:r>
            <a:b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(Saturday following last day of spring quarter)</a:t>
            </a:r>
            <a: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is required to participate</a:t>
            </a:r>
            <a:r>
              <a:rPr lang="en-US" sz="48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Ceremonies </a:t>
            </a:r>
            <a:r>
              <a:rPr lang="en-US" sz="4000" b="1" dirty="0" smtClean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</a:t>
            </a:r>
            <a:r>
              <a:rPr lang="en-US" sz="4000" b="1" dirty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b="1" dirty="0" smtClean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based on distancing protocols</a:t>
            </a:r>
            <a:r>
              <a:rPr lang="en-US" sz="4000" b="1" dirty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See:  </a:t>
            </a:r>
            <a: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https://www.washington.edu/graduation/ </a:t>
            </a:r>
            <a:endParaRPr lang="en-US" sz="3600" b="1" dirty="0">
              <a:ln>
                <a:solidFill>
                  <a:srgbClr val="0070C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2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School of Nursing Convocation - Friday, last day of spring quarter </a:t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</a:rPr>
              <a:t>UW Commencement – Saturday following last day of spring quarter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Ceremony Participation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Who is eligible to participate? </a:t>
            </a:r>
          </a:p>
          <a:p>
            <a:pPr lvl="1">
              <a:spcBef>
                <a:spcPts val="1200"/>
              </a:spcBef>
            </a:pPr>
            <a:r>
              <a:rPr lang="en-US" sz="1900" dirty="0" smtClean="0"/>
              <a:t>Those graduating the current academic year, plus the prior summer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/>
              <a:t>Those planning to graduate the summer following spring quarter ceremonies (must get permission). For eligibility requirements, see: </a:t>
            </a:r>
            <a:r>
              <a:rPr lang="en-US" sz="1900" dirty="0">
                <a:hlinkClick r:id="rId3"/>
              </a:rPr>
              <a:t>https://nursing.uw.edu/students/training/policies/convocation-eligibility</a:t>
            </a:r>
            <a:r>
              <a:rPr lang="en-US" sz="1900" dirty="0" smtClean="0">
                <a:hlinkClick r:id="rId3"/>
              </a:rPr>
              <a:t>/</a:t>
            </a:r>
            <a:r>
              <a:rPr lang="en-US" sz="1900" dirty="0" smtClean="0"/>
              <a:t> </a:t>
            </a:r>
          </a:p>
          <a:p>
            <a:pPr marL="342900" lvl="1" indent="0">
              <a:spcBef>
                <a:spcPts val="600"/>
              </a:spcBef>
              <a:buNone/>
            </a:pPr>
            <a:endParaRPr lang="en-US" sz="19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Ceremony participation information can be found here (check occasionally for updates): 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://www.washington.edu/graduation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Rent or purchase regalia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Purchase mementos (announcements, rings, photo frames, etc.): </a:t>
            </a:r>
            <a:r>
              <a:rPr lang="en-US" sz="2000" dirty="0">
                <a:hlinkClick r:id="rId5"/>
              </a:rPr>
              <a:t>https://www.washington.edu/graduation/virtual-graduation-fair</a:t>
            </a:r>
            <a:r>
              <a:rPr lang="en-US" sz="1700" dirty="0">
                <a:hlinkClick r:id="rId5"/>
              </a:rPr>
              <a:t>/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067301"/>
            <a:ext cx="1780227" cy="1790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143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430" y="4955632"/>
            <a:ext cx="1780227" cy="17906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" y="83745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School of Nursing Convocation - Friday, last day of spring quarter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45" y="1524000"/>
            <a:ext cx="8229600" cy="35814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School of Nursing </a:t>
            </a:r>
            <a:r>
              <a:rPr lang="en-US" sz="2400" dirty="0"/>
              <a:t>Convocation website: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://nursing.uw.edu/community/events/convocation/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spcBef>
                <a:spcPts val="1200"/>
              </a:spcBef>
            </a:pPr>
            <a:r>
              <a:rPr lang="en-US" sz="2200" b="1" dirty="0" smtClean="0"/>
              <a:t>Provide your contact information </a:t>
            </a:r>
            <a:r>
              <a:rPr lang="en-US" sz="2200" dirty="0" smtClean="0"/>
              <a:t>in our </a:t>
            </a:r>
            <a:r>
              <a:rPr lang="en-US" sz="2200" dirty="0"/>
              <a:t>online </a:t>
            </a:r>
            <a:r>
              <a:rPr lang="en-US" sz="2200" dirty="0" smtClean="0"/>
              <a:t>survey, </a:t>
            </a:r>
            <a:r>
              <a:rPr lang="en-US" sz="2200" dirty="0"/>
              <a:t>so </a:t>
            </a:r>
            <a:r>
              <a:rPr lang="en-US" sz="2200" dirty="0" smtClean="0"/>
              <a:t>we </a:t>
            </a:r>
            <a:r>
              <a:rPr lang="en-US" sz="2200" dirty="0"/>
              <a:t>can </a:t>
            </a:r>
            <a:r>
              <a:rPr lang="en-US" sz="2200" dirty="0" smtClean="0"/>
              <a:t>update you about </a:t>
            </a:r>
            <a:r>
              <a:rPr lang="en-US" sz="2200" dirty="0"/>
              <a:t>the ceremonies: </a:t>
            </a:r>
            <a:r>
              <a:rPr lang="en-US" sz="1900" dirty="0" smtClean="0">
                <a:hlinkClick r:id="rId5"/>
              </a:rPr>
              <a:t>https</a:t>
            </a:r>
            <a:r>
              <a:rPr lang="en-US" sz="1900" dirty="0">
                <a:hlinkClick r:id="rId5"/>
              </a:rPr>
              <a:t>://catalyst.uw.edu/webq/survey/sonsas/312280</a:t>
            </a:r>
            <a:r>
              <a:rPr lang="en-US" sz="1900" dirty="0"/>
              <a:t>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 live stream of </a:t>
            </a:r>
            <a:r>
              <a:rPr lang="en-US" dirty="0"/>
              <a:t>the event will be </a:t>
            </a:r>
            <a:r>
              <a:rPr lang="en-US" dirty="0" smtClean="0"/>
              <a:t>available. </a:t>
            </a:r>
            <a:r>
              <a:rPr lang="en-US" dirty="0"/>
              <a:t>Check the School of Nursing website for the link.</a:t>
            </a:r>
          </a:p>
        </p:txBody>
      </p:sp>
    </p:spTree>
    <p:extLst>
      <p:ext uri="{BB962C8B-B14F-4D97-AF65-F5344CB8AC3E}">
        <p14:creationId xmlns:p14="http://schemas.microsoft.com/office/powerpoint/2010/main" val="376489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24744" cy="3810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Helpful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5334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hlinkClick r:id="rId3"/>
              </a:rPr>
              <a:t>https://grad.uw.edu/</a:t>
            </a:r>
            <a:r>
              <a:rPr lang="en-US" sz="1600" dirty="0">
                <a:solidFill>
                  <a:schemeClr val="tx1"/>
                </a:solidFill>
              </a:rPr>
              <a:t> (Graduate School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hlinkClick r:id="rId4"/>
              </a:rPr>
              <a:t>https://grad.uw.edu/about-the-graduate-school/graduate-school-covid-19-information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      (Graduate School COVID-19 Information)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hlinkClick r:id="rId5"/>
              </a:rPr>
              <a:t>https://grad.uw.edu/policies-procedures/graduate-school-memoranda/memo-45-practice-doctorates/</a:t>
            </a:r>
            <a:r>
              <a:rPr lang="en-US" sz="1600" dirty="0"/>
              <a:t> (Graduate School Memorandum 45</a:t>
            </a:r>
            <a:r>
              <a:rPr lang="en-US" sz="1600" dirty="0" smtClean="0"/>
              <a:t>)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hlinkClick r:id="rId6"/>
              </a:rPr>
              <a:t>https://students.nursing.uw.edu/progression/forms-handbooks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(SoN student forms)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hlinkClick r:id="rId7"/>
              </a:rPr>
              <a:t>https://nursing.uw.edu/students/progression/dnp/final-quarter/</a:t>
            </a:r>
            <a:r>
              <a:rPr lang="en-US" sz="1600" dirty="0">
                <a:solidFill>
                  <a:schemeClr val="tx1"/>
                </a:solidFill>
              </a:rPr>
              <a:t> (SoN DNP final quarter)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hlinkClick r:id="rId8"/>
              </a:rPr>
              <a:t>https://nursing.uw.edu/students/progression/certificates/final-quarter/</a:t>
            </a:r>
            <a:r>
              <a:rPr lang="en-US" sz="1600" dirty="0">
                <a:solidFill>
                  <a:schemeClr val="tx1"/>
                </a:solidFill>
              </a:rPr>
              <a:t> (Certificate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hlinkClick r:id="rId9"/>
              </a:rPr>
              <a:t>https://iss.washington.edu/procedures/final-checklist/</a:t>
            </a:r>
            <a:r>
              <a:rPr lang="en-US" sz="1600" dirty="0" smtClean="0"/>
              <a:t> (ISS final checklist for International Students)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solidFill>
                  <a:schemeClr val="tx1"/>
                </a:solidFill>
                <a:hlinkClick r:id="rId10"/>
              </a:rPr>
              <a:t>https</a:t>
            </a:r>
            <a:r>
              <a:rPr lang="en-US" sz="1600" dirty="0">
                <a:solidFill>
                  <a:schemeClr val="tx1"/>
                </a:solidFill>
                <a:hlinkClick r:id="rId10"/>
              </a:rPr>
              <a:t>://www.washington.edu/students/reg/calendar.html</a:t>
            </a:r>
            <a:r>
              <a:rPr lang="en-US" sz="1600" dirty="0">
                <a:solidFill>
                  <a:schemeClr val="tx1"/>
                </a:solidFill>
              </a:rPr>
              <a:t> (UW Academic Calendar)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Note: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b="1" dirty="0" smtClean="0">
                <a:solidFill>
                  <a:schemeClr val="tx1"/>
                </a:solidFill>
              </a:rPr>
              <a:t>You </a:t>
            </a:r>
            <a:r>
              <a:rPr lang="en-US" sz="1700" b="1" dirty="0">
                <a:solidFill>
                  <a:schemeClr val="tx1"/>
                </a:solidFill>
              </a:rPr>
              <a:t>MUST be registered for classes the quarter you graduate and remain enrolled through the end of the </a:t>
            </a:r>
            <a:r>
              <a:rPr lang="en-US" sz="1700" b="1" dirty="0" smtClean="0">
                <a:solidFill>
                  <a:schemeClr val="tx1"/>
                </a:solidFill>
              </a:rPr>
              <a:t>quarter.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b="1" dirty="0" smtClean="0"/>
              <a:t>Digital </a:t>
            </a:r>
            <a:r>
              <a:rPr lang="en-US" sz="1700" b="1" dirty="0"/>
              <a:t>signatures</a:t>
            </a:r>
            <a:r>
              <a:rPr lang="en-US" sz="1700" b="1" dirty="0" smtClean="0"/>
              <a:t> are permitted on all documents</a:t>
            </a:r>
            <a:endParaRPr lang="en-US" sz="1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-30163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495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/>
              <a:t>Contact </a:t>
            </a:r>
            <a:r>
              <a:rPr lang="en-US" sz="2800" dirty="0" smtClean="0"/>
              <a:t>Betsy </a:t>
            </a:r>
            <a:r>
              <a:rPr lang="en-US" sz="2800" dirty="0"/>
              <a:t>Mau </a:t>
            </a:r>
            <a:endParaRPr lang="en-US" sz="2800" dirty="0" smtClean="0"/>
          </a:p>
          <a:p>
            <a:pPr lvl="1"/>
            <a:r>
              <a:rPr lang="en-US" sz="2400" dirty="0" smtClean="0">
                <a:hlinkClick r:id="rId3"/>
              </a:rPr>
              <a:t>bmau@uw.edu</a:t>
            </a:r>
            <a:endParaRPr lang="en-US" sz="2400" dirty="0"/>
          </a:p>
          <a:p>
            <a:pPr lvl="1"/>
            <a:r>
              <a:rPr lang="en-US" sz="2400" dirty="0" smtClean="0"/>
              <a:t>206-221-2418</a:t>
            </a:r>
          </a:p>
          <a:p>
            <a:pPr lvl="1"/>
            <a:r>
              <a:rPr lang="en-US" sz="2400" dirty="0" smtClean="0"/>
              <a:t>Zoom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washington.zoom.us/j/9097348649</a:t>
            </a:r>
            <a:r>
              <a:rPr lang="en-US" sz="2400" dirty="0" smtClean="0"/>
              <a:t> </a:t>
            </a:r>
          </a:p>
          <a:p>
            <a:pPr marL="342900" lvl="1" indent="0">
              <a:buNone/>
            </a:pPr>
            <a:endParaRPr lang="en-US" sz="2400" dirty="0"/>
          </a:p>
          <a:p>
            <a:pPr lvl="1"/>
            <a:r>
              <a:rPr lang="en-US" sz="2400" dirty="0" smtClean="0">
                <a:hlinkClick r:id="rId5"/>
              </a:rPr>
              <a:t>http</a:t>
            </a:r>
            <a:r>
              <a:rPr lang="en-US" sz="2400" dirty="0">
                <a:hlinkClick r:id="rId5"/>
              </a:rPr>
              <a:t>://</a:t>
            </a:r>
            <a:r>
              <a:rPr lang="en-US" sz="2400" dirty="0" smtClean="0">
                <a:hlinkClick r:id="rId5"/>
              </a:rPr>
              <a:t>www.meetme.so/BetsyMau</a:t>
            </a:r>
            <a:r>
              <a:rPr lang="en-US" sz="2400" dirty="0" smtClean="0"/>
              <a:t> to schedule a meeting</a:t>
            </a:r>
          </a:p>
          <a:p>
            <a:pPr lvl="2"/>
            <a:r>
              <a:rPr lang="en-US" sz="2100" dirty="0" smtClean="0"/>
              <a:t>Online</a:t>
            </a:r>
          </a:p>
          <a:p>
            <a:pPr lvl="2"/>
            <a:r>
              <a:rPr lang="en-US" sz="2100" dirty="0" smtClean="0"/>
              <a:t>Phone</a:t>
            </a:r>
          </a:p>
          <a:p>
            <a:pPr lvl="1"/>
            <a:endParaRPr lang="en-US" sz="3100" dirty="0" smtClean="0"/>
          </a:p>
          <a:p>
            <a:pPr marL="18288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18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DNP Requirements:  </a:t>
            </a:r>
            <a:r>
              <a:rPr lang="en-US" sz="2800" b="1" dirty="0" smtClean="0">
                <a:solidFill>
                  <a:srgbClr val="C00000"/>
                </a:solidFill>
              </a:rPr>
              <a:t>Autumn </a:t>
            </a:r>
            <a:r>
              <a:rPr lang="en-US" sz="2800" b="1" dirty="0">
                <a:solidFill>
                  <a:srgbClr val="C00000"/>
                </a:solidFill>
              </a:rPr>
              <a:t>Quarter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4800600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C00000"/>
                </a:solidFill>
              </a:rPr>
              <a:t>Digital signatures and electronic documents permitted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en-US" sz="2400" b="1" dirty="0" smtClean="0"/>
              <a:t>Formally establish your doctoral supervisory committee in NMETH 801 autumn quarter</a:t>
            </a:r>
            <a:endParaRPr lang="en-US" sz="2400" dirty="0" smtClean="0"/>
          </a:p>
          <a:p>
            <a:pPr>
              <a:buClr>
                <a:srgbClr val="FFC000"/>
              </a:buClr>
            </a:pPr>
            <a:r>
              <a:rPr lang="en-US" sz="2400" dirty="0" smtClean="0"/>
              <a:t>Memorandum of Request to Establish Supervisory Committee for Doctor of Nursing Practice</a:t>
            </a:r>
            <a:endParaRPr lang="en-US" sz="21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100" dirty="0" smtClean="0"/>
              <a:t>Must be signed by your chair</a:t>
            </a:r>
            <a:r>
              <a:rPr lang="en-US" sz="2100" dirty="0"/>
              <a:t> </a:t>
            </a:r>
            <a:r>
              <a:rPr lang="en-US" sz="2100" dirty="0" smtClean="0"/>
              <a:t>or co-chairs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At least one member must be faculty from your track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If you add a fourth member, state the reason and provide an e-mail address and place of employment, if they are not UW faculty</a:t>
            </a:r>
          </a:p>
          <a:p>
            <a:pPr lvl="2">
              <a:buClr>
                <a:srgbClr val="FFC000"/>
              </a:buClr>
            </a:pPr>
            <a:r>
              <a:rPr lang="en-US" sz="1800" dirty="0" smtClean="0"/>
              <a:t>  Please use </a:t>
            </a:r>
            <a:r>
              <a:rPr lang="en-US" sz="1800" dirty="0"/>
              <a:t>the correct names and titles of your supervisory committee </a:t>
            </a:r>
            <a:r>
              <a:rPr lang="en-US" sz="1800" dirty="0" smtClean="0"/>
              <a:t>members</a:t>
            </a:r>
          </a:p>
          <a:p>
            <a:pPr lvl="3">
              <a:buClr>
                <a:srgbClr val="FFC000"/>
              </a:buClr>
            </a:pPr>
            <a:r>
              <a:rPr lang="en-US" sz="1650" dirty="0"/>
              <a:t>EXAMPLE:  </a:t>
            </a:r>
            <a:r>
              <a:rPr lang="en-US" sz="1650" b="1" dirty="0" smtClean="0">
                <a:solidFill>
                  <a:srgbClr val="7030A0"/>
                </a:solidFill>
              </a:rPr>
              <a:t>Chairperson:  </a:t>
            </a:r>
            <a:r>
              <a:rPr lang="en-US" sz="1650" b="1" dirty="0">
                <a:solidFill>
                  <a:srgbClr val="7030A0"/>
                </a:solidFill>
              </a:rPr>
              <a:t>Jennifer Sonney PhD, ARNP, </a:t>
            </a:r>
            <a:r>
              <a:rPr lang="en-US" sz="1650" b="1" dirty="0" smtClean="0">
                <a:solidFill>
                  <a:srgbClr val="7030A0"/>
                </a:solidFill>
              </a:rPr>
              <a:t>PPCNP-BC</a:t>
            </a:r>
          </a:p>
          <a:p>
            <a:pPr marL="1028700" lvl="3" indent="0">
              <a:buClr>
                <a:srgbClr val="FFC000"/>
              </a:buClr>
              <a:buNone/>
            </a:pPr>
            <a:r>
              <a:rPr lang="en-US" sz="1650" b="1" dirty="0">
                <a:solidFill>
                  <a:srgbClr val="7030A0"/>
                </a:solidFill>
              </a:rPr>
              <a:t>	</a:t>
            </a:r>
            <a:r>
              <a:rPr lang="en-US" sz="1650" b="1" dirty="0" smtClean="0">
                <a:solidFill>
                  <a:srgbClr val="7030A0"/>
                </a:solidFill>
              </a:rPr>
              <a:t>	   Title and </a:t>
            </a:r>
            <a:r>
              <a:rPr lang="en-US" sz="1650" b="1" dirty="0" err="1" smtClean="0">
                <a:solidFill>
                  <a:srgbClr val="7030A0"/>
                </a:solidFill>
              </a:rPr>
              <a:t>Dept</a:t>
            </a:r>
            <a:r>
              <a:rPr lang="en-US" sz="1650" b="1" dirty="0" smtClean="0">
                <a:solidFill>
                  <a:srgbClr val="7030A0"/>
                </a:solidFill>
              </a:rPr>
              <a:t>:   Assistant Professor, CFPHN</a:t>
            </a:r>
          </a:p>
          <a:p>
            <a:pPr>
              <a:buClr>
                <a:srgbClr val="FFC000"/>
              </a:buClr>
            </a:pPr>
            <a:r>
              <a:rPr lang="en-US" sz="2400" dirty="0" smtClean="0"/>
              <a:t>Check </a:t>
            </a:r>
            <a:r>
              <a:rPr lang="en-US" sz="2400" dirty="0"/>
              <a:t>your e-mail for a confirmation from the Graduate School </a:t>
            </a:r>
            <a:endParaRPr lang="en-US" sz="2400" dirty="0" smtClean="0"/>
          </a:p>
          <a:p>
            <a:pPr lvl="1">
              <a:buClr>
                <a:srgbClr val="FFC000"/>
              </a:buClr>
            </a:pPr>
            <a:r>
              <a:rPr lang="en-US" sz="2000" dirty="0" smtClean="0"/>
              <a:t>MyGradProgram and your MyUW will show your supervisory committee</a:t>
            </a:r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08646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DNP Requirements:  </a:t>
            </a:r>
            <a:r>
              <a:rPr lang="en-US" sz="2800" b="1" dirty="0" smtClean="0">
                <a:solidFill>
                  <a:srgbClr val="C00000"/>
                </a:solidFill>
              </a:rPr>
              <a:t>Autumn </a:t>
            </a:r>
            <a:r>
              <a:rPr lang="en-US" sz="2800" b="1" dirty="0">
                <a:solidFill>
                  <a:srgbClr val="C00000"/>
                </a:solidFill>
              </a:rPr>
              <a:t>Quarter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56964" cy="518160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C00000"/>
                </a:solidFill>
              </a:rPr>
              <a:t>Digital signatures </a:t>
            </a:r>
            <a:r>
              <a:rPr lang="en-US" sz="2000" b="1" dirty="0" smtClean="0">
                <a:solidFill>
                  <a:srgbClr val="C00000"/>
                </a:solidFill>
              </a:rPr>
              <a:t>and electronic documents permitted</a:t>
            </a:r>
            <a:endParaRPr lang="en-US" sz="2000" b="1" dirty="0">
              <a:solidFill>
                <a:srgbClr val="C00000"/>
              </a:solidFill>
            </a:endParaRPr>
          </a:p>
          <a:p>
            <a:pPr>
              <a:buClr>
                <a:srgbClr val="FFC000"/>
              </a:buClr>
              <a:buNone/>
            </a:pPr>
            <a:r>
              <a:rPr lang="en-US" sz="2400" b="1" dirty="0" smtClean="0"/>
              <a:t>Submit the following documents in your NMETH 801 class:  </a:t>
            </a:r>
          </a:p>
          <a:p>
            <a:pPr>
              <a:buClr>
                <a:srgbClr val="FFC000"/>
              </a:buClr>
            </a:pPr>
            <a:r>
              <a:rPr lang="en-US" sz="2200" dirty="0" smtClean="0"/>
              <a:t>Use of Human and Animal Subjects acknowledgement</a:t>
            </a:r>
          </a:p>
          <a:p>
            <a:pPr>
              <a:buClr>
                <a:srgbClr val="FFC000"/>
              </a:buClr>
            </a:pPr>
            <a:r>
              <a:rPr lang="en-US" sz="2200" dirty="0" smtClean="0"/>
              <a:t>Program of Study A</a:t>
            </a:r>
            <a:r>
              <a:rPr lang="en-US" sz="2000" dirty="0" smtClean="0"/>
              <a:t>ddendum </a:t>
            </a:r>
            <a:r>
              <a:rPr lang="en-US" sz="2000" b="1" dirty="0" smtClean="0">
                <a:solidFill>
                  <a:srgbClr val="7030A0"/>
                </a:solidFill>
              </a:rPr>
              <a:t>if you received approval for course equivalency</a:t>
            </a:r>
          </a:p>
          <a:p>
            <a:pPr lvl="2">
              <a:buClr>
                <a:schemeClr val="accent6"/>
              </a:buClr>
            </a:pPr>
            <a:r>
              <a:rPr lang="en-US" sz="1800" dirty="0" smtClean="0"/>
              <a:t>Only those with a prior graduate degree in a related field can waive the credits</a:t>
            </a:r>
          </a:p>
          <a:p>
            <a:pPr lvl="2">
              <a:buClr>
                <a:schemeClr val="accent6"/>
              </a:buClr>
            </a:pPr>
            <a:r>
              <a:rPr lang="en-US" sz="1800" dirty="0" smtClean="0"/>
              <a:t>Official transcript required</a:t>
            </a:r>
          </a:p>
          <a:p>
            <a:pPr lvl="3">
              <a:buClr>
                <a:schemeClr val="accent6"/>
              </a:buClr>
            </a:pPr>
            <a:r>
              <a:rPr lang="en-US" sz="1650" dirty="0" smtClean="0"/>
              <a:t>Submit prior graduate degree transcript directly to the Graduate School</a:t>
            </a:r>
          </a:p>
          <a:p>
            <a:pPr marL="1028700" lvl="3" indent="0">
              <a:spcAft>
                <a:spcPts val="600"/>
              </a:spcAft>
              <a:buClr>
                <a:schemeClr val="accent6"/>
              </a:buClr>
              <a:buNone/>
            </a:pPr>
            <a:r>
              <a:rPr lang="en-US" sz="1400" dirty="0">
                <a:hlinkClick r:id="rId2"/>
              </a:rPr>
              <a:t>https://grad.uw.edu/admission/understanding-the-application-process/official-transcript-requirements</a:t>
            </a:r>
            <a:r>
              <a:rPr lang="en-US" sz="1400" dirty="0" smtClean="0">
                <a:hlinkClick r:id="rId2"/>
              </a:rPr>
              <a:t>/</a:t>
            </a:r>
            <a:r>
              <a:rPr lang="en-US" sz="1400" dirty="0" smtClean="0"/>
              <a:t> </a:t>
            </a:r>
            <a:endParaRPr lang="en-US" sz="1650" dirty="0" smtClean="0"/>
          </a:p>
          <a:p>
            <a:pPr lvl="3">
              <a:buClr>
                <a:schemeClr val="accent6"/>
              </a:buClr>
            </a:pPr>
            <a:r>
              <a:rPr lang="en-US" sz="1650" dirty="0" smtClean="0"/>
              <a:t>Submit non-degree course transcript to Student and Academic Services (bmau@uw.edu)</a:t>
            </a:r>
          </a:p>
          <a:p>
            <a:pPr>
              <a:buClr>
                <a:srgbClr val="FFC000"/>
              </a:buClr>
            </a:pPr>
            <a:r>
              <a:rPr lang="en-US" sz="2200" dirty="0"/>
              <a:t>DNP Project Proposal signed by your doctoral supervisory committee 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Proposal must be both written and oral</a:t>
            </a:r>
          </a:p>
          <a:p>
            <a:pPr>
              <a:buClr>
                <a:srgbClr val="FFC000"/>
              </a:buClr>
            </a:pPr>
            <a:r>
              <a:rPr lang="en-US" sz="2200" dirty="0"/>
              <a:t>Statement of Mutual Agreement signed by you, your agency, and your chair</a:t>
            </a:r>
          </a:p>
        </p:txBody>
      </p:sp>
    </p:spTree>
    <p:extLst>
      <p:ext uri="{BB962C8B-B14F-4D97-AF65-F5344CB8AC3E}">
        <p14:creationId xmlns:p14="http://schemas.microsoft.com/office/powerpoint/2010/main" val="31562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DNP Requirements:  </a:t>
            </a:r>
            <a:r>
              <a:rPr lang="en-US" sz="2800" b="1" dirty="0" smtClean="0">
                <a:solidFill>
                  <a:srgbClr val="C00000"/>
                </a:solidFill>
              </a:rPr>
              <a:t>Autumn </a:t>
            </a:r>
            <a:r>
              <a:rPr lang="en-US" sz="2800" b="1" dirty="0">
                <a:solidFill>
                  <a:srgbClr val="C00000"/>
                </a:solidFill>
              </a:rPr>
              <a:t>Quarter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56964" cy="518160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C00000"/>
                </a:solidFill>
              </a:rPr>
              <a:t>Digital signatures and electronic documents permitted</a:t>
            </a:r>
          </a:p>
          <a:p>
            <a:pPr>
              <a:buClr>
                <a:srgbClr val="FFC000"/>
              </a:buClr>
              <a:buNone/>
            </a:pPr>
            <a:r>
              <a:rPr lang="en-US" sz="2400" b="1" dirty="0" smtClean="0"/>
              <a:t>About your Program of Study</a:t>
            </a:r>
          </a:p>
          <a:p>
            <a:pPr>
              <a:buClr>
                <a:srgbClr val="FFC000"/>
              </a:buClr>
            </a:pPr>
            <a:r>
              <a:rPr lang="en-US" sz="2200" dirty="0" smtClean="0"/>
              <a:t>Curriculum grid for your cohort and track is automatically approved 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Minimum 93 course credits – 24 of those credits </a:t>
            </a:r>
            <a:r>
              <a:rPr lang="en-US" sz="2400" b="1" dirty="0" smtClean="0">
                <a:solidFill>
                  <a:srgbClr val="7030A0"/>
                </a:solidFill>
              </a:rPr>
              <a:t>must</a:t>
            </a:r>
            <a:r>
              <a:rPr lang="en-US" sz="2000" dirty="0" smtClean="0"/>
              <a:t> be NCLIN practicum 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Variable credit courses </a:t>
            </a:r>
            <a:r>
              <a:rPr lang="en-US" sz="2400" b="1" dirty="0" smtClean="0">
                <a:solidFill>
                  <a:srgbClr val="7030A0"/>
                </a:solidFill>
              </a:rPr>
              <a:t>must</a:t>
            </a:r>
            <a:r>
              <a:rPr lang="en-US" sz="2000" b="1" dirty="0" smtClean="0"/>
              <a:t> </a:t>
            </a:r>
            <a:r>
              <a:rPr lang="en-US" sz="2000" dirty="0" smtClean="0"/>
              <a:t>be accurate for your track 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Minimum 1,000 clinical hours (all 801 credits count)</a:t>
            </a:r>
          </a:p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en-US" sz="2200" dirty="0" smtClean="0"/>
              <a:t>Course substitutions must </a:t>
            </a:r>
            <a:r>
              <a:rPr lang="en-US" sz="2200" dirty="0"/>
              <a:t>be reviewed </a:t>
            </a:r>
            <a:r>
              <a:rPr lang="en-US" sz="2200" dirty="0" smtClean="0"/>
              <a:t>in advance and </a:t>
            </a:r>
            <a:r>
              <a:rPr lang="en-US" sz="2200" dirty="0"/>
              <a:t>approved in writing by </a:t>
            </a:r>
            <a:r>
              <a:rPr lang="en-US" sz="2200" dirty="0" smtClean="0"/>
              <a:t>DNPCC</a:t>
            </a:r>
            <a:endParaRPr lang="en-US" sz="2200" dirty="0"/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Submit a Program of Study Addendum for any course substitution</a:t>
            </a:r>
          </a:p>
          <a:p>
            <a:pPr lvl="2">
              <a:buClr>
                <a:schemeClr val="accent6"/>
              </a:buClr>
            </a:pPr>
            <a:r>
              <a:rPr lang="en-US" sz="1800" dirty="0"/>
              <a:t>Approval for course equivalency must be from DNPCC and in writing</a:t>
            </a:r>
          </a:p>
          <a:p>
            <a:pPr lvl="2">
              <a:buClr>
                <a:schemeClr val="accent6"/>
              </a:buClr>
            </a:pPr>
            <a:r>
              <a:rPr lang="en-US" sz="1800" dirty="0"/>
              <a:t>Only those with a prior graduate degree in a related field can waive the credits</a:t>
            </a:r>
          </a:p>
          <a:p>
            <a:pPr>
              <a:buClr>
                <a:srgbClr val="FFC000"/>
              </a:buClr>
            </a:pPr>
            <a:r>
              <a:rPr lang="en-US" sz="2200" dirty="0" smtClean="0"/>
              <a:t>Concurrent certificate or degree programs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Shared credits are limited.  Consult your Graduate Program Advisor (Betsy Mau) regarding shared credits and your Program of Study</a:t>
            </a:r>
          </a:p>
        </p:txBody>
      </p:sp>
    </p:spTree>
    <p:extLst>
      <p:ext uri="{BB962C8B-B14F-4D97-AF65-F5344CB8AC3E}">
        <p14:creationId xmlns:p14="http://schemas.microsoft.com/office/powerpoint/2010/main" val="8908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DNP Requirements: </a:t>
            </a:r>
            <a:r>
              <a:rPr lang="en-US" b="1" dirty="0" smtClean="0">
                <a:solidFill>
                  <a:srgbClr val="C00000"/>
                </a:solidFill>
              </a:rPr>
              <a:t>Final Quarter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2"/>
            <a:ext cx="8534400" cy="5181598"/>
          </a:xfrm>
        </p:spPr>
        <p:txBody>
          <a:bodyPr>
            <a:normAutofit fontScale="92500" lnSpcReduction="10000"/>
          </a:bodyPr>
          <a:lstStyle/>
          <a:p>
            <a:pPr marL="342900" lvl="1" indent="0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endParaRPr lang="en-US" sz="300" dirty="0" smtClean="0"/>
          </a:p>
          <a:p>
            <a:pPr>
              <a:spcBef>
                <a:spcPts val="0"/>
              </a:spcBef>
              <a:buClr>
                <a:srgbClr val="FFC000"/>
              </a:buClr>
            </a:pPr>
            <a:r>
              <a:rPr lang="en-US" sz="2400" dirty="0" smtClean="0"/>
              <a:t>Schedule your Final Exam in MyGradProgram when you know the date and location (Your DNP Project presentation is your final exam)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</a:pPr>
            <a:r>
              <a:rPr lang="en-US" sz="2100" dirty="0"/>
              <a:t>This action creates the warrant to grant your degree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</a:pPr>
            <a:r>
              <a:rPr lang="en-US" sz="2100" dirty="0" smtClean="0"/>
              <a:t>Should be scheduled no later than 10 days before your final exam (defense) date </a:t>
            </a:r>
          </a:p>
          <a:p>
            <a:pPr lvl="1">
              <a:spcBef>
                <a:spcPts val="0"/>
              </a:spcBef>
              <a:buClr>
                <a:schemeClr val="accent6"/>
              </a:buClr>
            </a:pPr>
            <a:r>
              <a:rPr lang="en-US" sz="2000" b="1" i="1" dirty="0">
                <a:solidFill>
                  <a:schemeClr val="accent6"/>
                </a:solidFill>
              </a:rPr>
              <a:t>OPTIONAL:  </a:t>
            </a:r>
            <a:r>
              <a:rPr lang="en-US" sz="2000" dirty="0"/>
              <a:t>Run an audit of your degree in MyGradProgram when you schedule your final </a:t>
            </a:r>
            <a:r>
              <a:rPr lang="en-US" sz="2000" dirty="0" smtClean="0"/>
              <a:t>exam</a:t>
            </a:r>
            <a:endParaRPr lang="en-US" sz="2100" dirty="0" smtClean="0"/>
          </a:p>
          <a:p>
            <a:pPr>
              <a:spcBef>
                <a:spcPts val="0"/>
              </a:spcBef>
              <a:buClr>
                <a:srgbClr val="FFC000"/>
              </a:buClr>
              <a:buNone/>
            </a:pPr>
            <a:r>
              <a:rPr lang="en-US" sz="2000" dirty="0" smtClean="0"/>
              <a:t>	</a:t>
            </a:r>
            <a:r>
              <a:rPr lang="en-US" sz="1800" dirty="0" smtClean="0"/>
              <a:t> </a:t>
            </a:r>
          </a:p>
          <a:p>
            <a:pPr>
              <a:spcBef>
                <a:spcPts val="0"/>
              </a:spcBef>
              <a:buClr>
                <a:srgbClr val="FFC000"/>
              </a:buClr>
              <a:buNone/>
            </a:pPr>
            <a:r>
              <a:rPr lang="en-US" sz="1800" b="1" dirty="0" smtClean="0"/>
              <a:t>MGP Student Log In:  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://grad.uw.edu/for-students-and-post-docs/mygrad-program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> </a:t>
            </a:r>
          </a:p>
          <a:p>
            <a:pPr>
              <a:spcBef>
                <a:spcPts val="0"/>
              </a:spcBef>
              <a:buClr>
                <a:srgbClr val="FFC000"/>
              </a:buClr>
              <a:buNone/>
            </a:pPr>
            <a:endParaRPr lang="en-US" sz="1700" dirty="0" smtClean="0"/>
          </a:p>
          <a:p>
            <a:pPr>
              <a:buClr>
                <a:srgbClr val="FFC000"/>
              </a:buClr>
            </a:pPr>
            <a:r>
              <a:rPr lang="en-US" sz="2400" dirty="0" smtClean="0"/>
              <a:t>Complete the following documents, and submit them </a:t>
            </a:r>
            <a:r>
              <a:rPr lang="en-US" sz="2400" dirty="0"/>
              <a:t>by project presentation </a:t>
            </a:r>
            <a:r>
              <a:rPr lang="en-US" sz="2400" dirty="0" smtClean="0"/>
              <a:t>day, as instructed in NMETH 801 :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Verification of Doctoral Degree Completed form</a:t>
            </a:r>
          </a:p>
          <a:p>
            <a:pPr lvl="1"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Digital copy of DNP Project Executive Summary </a:t>
            </a:r>
          </a:p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en-US" sz="2300" dirty="0" smtClean="0"/>
              <a:t>All requirements must be completed by 5:00pm the last day of the quarter</a:t>
            </a:r>
          </a:p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en-US" sz="2300" dirty="0" smtClean="0"/>
              <a:t>Not graduating winter quarter?  Contact Betsy Mau </a:t>
            </a:r>
            <a:r>
              <a:rPr lang="en-US" sz="2300" dirty="0" smtClean="0">
                <a:hlinkClick r:id="rId3"/>
              </a:rPr>
              <a:t>bmau@uw.edu</a:t>
            </a:r>
            <a:r>
              <a:rPr lang="en-US" sz="2300" dirty="0" smtClean="0"/>
              <a:t> for special instructions</a:t>
            </a:r>
          </a:p>
        </p:txBody>
      </p:sp>
    </p:spTree>
    <p:extLst>
      <p:ext uri="{BB962C8B-B14F-4D97-AF65-F5344CB8AC3E}">
        <p14:creationId xmlns:p14="http://schemas.microsoft.com/office/powerpoint/2010/main" val="348635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143000"/>
            <a:ext cx="7886700" cy="7778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Other DNP Final Quarter Items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2209800"/>
            <a:ext cx="8324850" cy="380187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en-US" sz="2400" dirty="0" smtClean="0"/>
              <a:t>Complete the DNP End of Program Evaluation </a:t>
            </a:r>
            <a:r>
              <a:rPr lang="en-US" sz="2400" dirty="0"/>
              <a:t>online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catalyst.uw.edu/catalyst/chooser/22a95085cd2d7ac5ef8e87fa71ef6a4d</a:t>
            </a:r>
            <a:r>
              <a:rPr lang="en-US" sz="1800" dirty="0" smtClean="0"/>
              <a:t> </a:t>
            </a:r>
            <a:endParaRPr lang="en-US" sz="2000" dirty="0" smtClean="0"/>
          </a:p>
          <a:p>
            <a:r>
              <a:rPr lang="en-US" dirty="0" smtClean="0"/>
              <a:t>Optional</a:t>
            </a:r>
            <a:r>
              <a:rPr lang="en-US" dirty="0"/>
              <a:t>:  </a:t>
            </a:r>
            <a:r>
              <a:rPr lang="en-US" dirty="0" smtClean="0">
                <a:solidFill>
                  <a:srgbClr val="C00000"/>
                </a:solidFill>
              </a:rPr>
              <a:t>If the SMA that you signed with your agency grants permission</a:t>
            </a:r>
            <a:r>
              <a:rPr lang="en-US" dirty="0" smtClean="0"/>
              <a:t>, you may register your project with the</a:t>
            </a:r>
            <a:r>
              <a:rPr lang="en-US" dirty="0"/>
              <a:t> </a:t>
            </a:r>
            <a:r>
              <a:rPr lang="en-US" dirty="0" smtClean="0">
                <a:hlinkClick r:id="rId3"/>
              </a:rPr>
              <a:t>Sigma Repository</a:t>
            </a:r>
            <a:r>
              <a:rPr lang="en-US" dirty="0" smtClean="0"/>
              <a:t>.  You must have permission in writing from your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3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62950" cy="13255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Are you in a concurrent certificate or degree program? 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If so, the Graduate School asks you to: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24000"/>
            <a:ext cx="8153400" cy="4343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78B832"/>
              </a:buClr>
              <a:buFont typeface="+mj-lt"/>
              <a:buAutoNum type="arabicParenR"/>
            </a:pPr>
            <a:r>
              <a:rPr lang="en-US" sz="2400" dirty="0" smtClean="0"/>
              <a:t>Prepare </a:t>
            </a:r>
            <a:r>
              <a:rPr lang="en-US" sz="2400" dirty="0"/>
              <a:t>an unofficial transcript that identifies which credits on your transcript are: </a:t>
            </a:r>
          </a:p>
          <a:p>
            <a:pPr marL="685800" lvl="1" indent="-342900">
              <a:buClr>
                <a:srgbClr val="78B832"/>
              </a:buClr>
              <a:buFont typeface="+mj-lt"/>
              <a:buAutoNum type="alphaLcParenR"/>
            </a:pPr>
            <a:r>
              <a:rPr lang="en-US" sz="2200" dirty="0" smtClean="0"/>
              <a:t>Solely </a:t>
            </a:r>
            <a:r>
              <a:rPr lang="en-US" sz="2200" dirty="0"/>
              <a:t>DNP </a:t>
            </a:r>
            <a:r>
              <a:rPr lang="en-US" sz="2200" dirty="0" smtClean="0"/>
              <a:t>credits</a:t>
            </a:r>
          </a:p>
          <a:p>
            <a:pPr marL="685800" lvl="1" indent="-342900">
              <a:buClr>
                <a:srgbClr val="78B832"/>
              </a:buClr>
              <a:buFont typeface="+mj-lt"/>
              <a:buAutoNum type="alphaLcParenR"/>
            </a:pPr>
            <a:r>
              <a:rPr lang="en-US" sz="2200" dirty="0"/>
              <a:t>S</a:t>
            </a:r>
            <a:r>
              <a:rPr lang="en-US" sz="2200" dirty="0" smtClean="0"/>
              <a:t>olely certificate credits or other-degree credits, and</a:t>
            </a:r>
          </a:p>
          <a:p>
            <a:pPr marL="685800" lvl="1" indent="-342900">
              <a:buClr>
                <a:srgbClr val="78B832"/>
              </a:buClr>
              <a:buFont typeface="+mj-lt"/>
              <a:buAutoNum type="alphaLcParenR"/>
            </a:pPr>
            <a:r>
              <a:rPr lang="en-US" sz="2200" dirty="0" smtClean="0"/>
              <a:t>Shared </a:t>
            </a:r>
            <a:r>
              <a:rPr lang="en-US" sz="2200" dirty="0"/>
              <a:t>credits, if </a:t>
            </a:r>
            <a:r>
              <a:rPr lang="en-US" sz="2200" dirty="0" smtClean="0"/>
              <a:t>any (cannot be core to either program, if certificate)</a:t>
            </a:r>
          </a:p>
          <a:p>
            <a:pPr marL="342900" lvl="1" indent="0">
              <a:buClr>
                <a:srgbClr val="78B832"/>
              </a:buClr>
              <a:buNone/>
            </a:pPr>
            <a:endParaRPr lang="en-US" sz="1700" dirty="0" smtClean="0"/>
          </a:p>
          <a:p>
            <a:pPr marL="457200" indent="-457200">
              <a:spcAft>
                <a:spcPts val="1200"/>
              </a:spcAft>
              <a:buClr>
                <a:srgbClr val="78B832"/>
              </a:buClr>
              <a:buFont typeface="+mj-lt"/>
              <a:buAutoNum type="arabicParenR"/>
            </a:pPr>
            <a:r>
              <a:rPr lang="en-US" sz="2400" dirty="0"/>
              <a:t>Color-code the courses on the transcript with highlighter to distinguish the above-listed categories.  </a:t>
            </a:r>
          </a:p>
          <a:p>
            <a:pPr lvl="1">
              <a:buClr>
                <a:srgbClr val="78B832"/>
              </a:buClr>
            </a:pPr>
            <a:r>
              <a:rPr lang="en-US" sz="2000" dirty="0" smtClean="0"/>
              <a:t>Adobe </a:t>
            </a:r>
            <a:r>
              <a:rPr lang="en-US" sz="2000" dirty="0"/>
              <a:t>has a highlighter function, so this can all be done </a:t>
            </a:r>
            <a:r>
              <a:rPr lang="en-US" sz="2000" dirty="0" smtClean="0"/>
              <a:t>electronically.</a:t>
            </a:r>
          </a:p>
          <a:p>
            <a:pPr marL="342900" lvl="1" indent="0">
              <a:buClr>
                <a:srgbClr val="78B832"/>
              </a:buClr>
              <a:buNone/>
            </a:pPr>
            <a:endParaRPr lang="en-US" sz="900" dirty="0" smtClean="0"/>
          </a:p>
          <a:p>
            <a:pPr marL="457200" indent="-457200">
              <a:buClr>
                <a:srgbClr val="78B832"/>
              </a:buClr>
              <a:buFont typeface="+mj-lt"/>
              <a:buAutoNum type="arabicParenR"/>
            </a:pPr>
            <a:r>
              <a:rPr lang="en-US" sz="2400" dirty="0" smtClean="0"/>
              <a:t>Submit </a:t>
            </a:r>
            <a:r>
              <a:rPr lang="en-US" sz="2400" dirty="0"/>
              <a:t>the marked-up transcript to the Graduate School </a:t>
            </a:r>
            <a:r>
              <a:rPr lang="en-US" sz="2400" dirty="0" smtClean="0"/>
              <a:t>here</a:t>
            </a:r>
            <a:r>
              <a:rPr lang="en-US" sz="2400" dirty="0"/>
              <a:t>:  </a:t>
            </a:r>
            <a:r>
              <a:rPr lang="en-US" sz="1700" dirty="0">
                <a:hlinkClick r:id="rId3"/>
              </a:rPr>
              <a:t>https://</a:t>
            </a:r>
            <a:r>
              <a:rPr lang="en-US" sz="1700" dirty="0" smtClean="0">
                <a:hlinkClick r:id="rId3"/>
              </a:rPr>
              <a:t>uwnetid.sharepoint.com/sites/og_gs_gems/Lists/Concurrent/AllItems.aspx</a:t>
            </a:r>
            <a:endParaRPr lang="en-US" sz="1700" dirty="0" smtClean="0"/>
          </a:p>
          <a:p>
            <a:pPr marL="457200" indent="-457200">
              <a:buClr>
                <a:srgbClr val="78B832"/>
              </a:buClr>
              <a:buFont typeface="+mj-lt"/>
              <a:buAutoNum type="arabicParenR"/>
            </a:pPr>
            <a:r>
              <a:rPr lang="en-US" sz="2400" dirty="0" smtClean="0"/>
              <a:t>Submit a copy for your electronic student file to Betsy Mau at </a:t>
            </a:r>
            <a:r>
              <a:rPr lang="en-US" sz="2400" dirty="0" smtClean="0">
                <a:hlinkClick r:id="rId4"/>
              </a:rPr>
              <a:t>bmau@uw.edu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Graduate Certificate (GCPAPN)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98080" cy="3886200"/>
          </a:xfrm>
        </p:spPr>
        <p:txBody>
          <a:bodyPr>
            <a:normAutofit/>
          </a:bodyPr>
          <a:lstStyle/>
          <a:p>
            <a:pPr marL="0" indent="0">
              <a:buClr>
                <a:srgbClr val="00B0F0"/>
              </a:buClr>
              <a:buNone/>
            </a:pPr>
            <a:r>
              <a:rPr lang="en-US" sz="2000" dirty="0" smtClean="0"/>
              <a:t>These are instructions for how to get your completed certificate awarded:</a:t>
            </a:r>
          </a:p>
          <a:p>
            <a:pPr marL="0" indent="0">
              <a:buClr>
                <a:srgbClr val="00B0F0"/>
              </a:buClr>
              <a:buNone/>
            </a:pPr>
            <a:endParaRPr lang="en-US" sz="1800" dirty="0" smtClean="0"/>
          </a:p>
          <a:p>
            <a:pPr>
              <a:buClr>
                <a:srgbClr val="00B0F0"/>
              </a:buClr>
            </a:pPr>
            <a:r>
              <a:rPr lang="en-US" sz="2000" dirty="0" smtClean="0"/>
              <a:t>E-mail a Verification of Certificate Completed to Betsy Mau (</a:t>
            </a:r>
            <a:r>
              <a:rPr lang="en-US" sz="2000" dirty="0" smtClean="0">
                <a:hlinkClick r:id="rId3"/>
              </a:rPr>
              <a:t>bmau@uw.edu</a:t>
            </a:r>
            <a:r>
              <a:rPr lang="en-US" sz="2000" dirty="0" smtClean="0"/>
              <a:t>)  </a:t>
            </a:r>
          </a:p>
          <a:p>
            <a:pPr marL="365760" lvl="1" indent="0">
              <a:buClr>
                <a:srgbClr val="00B0F0"/>
              </a:buClr>
              <a:buNone/>
            </a:pPr>
            <a:r>
              <a:rPr lang="en-US" dirty="0">
                <a:hlinkClick r:id="rId4"/>
              </a:rPr>
              <a:t>https://students.nursing.uw.edu/progression/final-quarter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365760" lvl="1" indent="0">
              <a:buClr>
                <a:srgbClr val="00B0F0"/>
              </a:buClr>
              <a:buNone/>
            </a:pPr>
            <a:endParaRPr lang="en-US" sz="1100" dirty="0" smtClean="0"/>
          </a:p>
          <a:p>
            <a:pPr>
              <a:buClr>
                <a:srgbClr val="00B0F0"/>
              </a:buClr>
            </a:pPr>
            <a:r>
              <a:rPr lang="en-US" sz="2000" dirty="0" smtClean="0"/>
              <a:t>Your certificate program adviser should e-mail Betsy Mau (</a:t>
            </a:r>
            <a:r>
              <a:rPr lang="en-US" sz="2000" dirty="0" smtClean="0">
                <a:hlinkClick r:id="rId3"/>
              </a:rPr>
              <a:t>bmau@uw.edu</a:t>
            </a:r>
            <a:r>
              <a:rPr lang="en-US" sz="2000" dirty="0" smtClean="0"/>
              <a:t>) in Student and Academic Services confirming certificate completion				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25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etting to Graduation:  Your Final Quart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eview Graduate School and SoN Requirements&amp;quot;&quot;/&gt;&lt;property id=&quot;20307&quot; value=&quot;260&quot;/&gt;&lt;/object&gt;&lt;object type=&quot;3&quot; unique_id=&quot;10009&quot;&gt;&lt;property id=&quot;20148&quot; value=&quot;5&quot;/&gt;&lt;property id=&quot;20300&quot; value=&quot;Slide 8 - &amp;quot;PhD Requirements &amp;#x0D;&amp;#x0A;Final Quarter &amp;quot;&quot;/&gt;&lt;property id=&quot;20307&quot; value=&quot;259&quot;/&gt;&lt;/object&gt;&lt;object type=&quot;3&quot; unique_id=&quot;10010&quot;&gt;&lt;property id=&quot;20148&quot; value=&quot;5&quot;/&gt;&lt;property id=&quot;20300&quot; value=&quot;Slide 9 - &amp;quot;DNP Requirements&amp;#x0D;&amp;#x0A;Before Your Final Quarter&amp;quot;&quot;/&gt;&lt;property id=&quot;20307&quot; value=&quot;261&quot;/&gt;&lt;/object&gt;&lt;object type=&quot;3&quot; unique_id=&quot;10020&quot;&gt;&lt;property id=&quot;20148&quot; value=&quot;5&quot;/&gt;&lt;property id=&quot;20300&quot; value=&quot;Slide 12 - &amp;quot;Certificates and &amp;#x0D;&amp;#x0A;Post-Master’s Work&amp;quot;&quot;/&gt;&lt;property id=&quot;20307&quot; value=&quot;263&quot;/&gt;&lt;/object&gt;&lt;object type=&quot;3&quot; unique_id=&quot;10031&quot;&gt;&lt;property id=&quot;20148&quot; value=&quot;5&quot;/&gt;&lt;property id=&quot;20300&quot; value=&quot;Slide 11 - &amp;quot;Master’s Degree for the DNP&amp;quot;&quot;/&gt;&lt;property id=&quot;20307&quot; value=&quot;264&quot;/&gt;&lt;/object&gt;&lt;object type=&quot;3&quot; unique_id=&quot;10054&quot;&gt;&lt;property id=&quot;20148&quot; value=&quot;5&quot;/&gt;&lt;property id=&quot;20300&quot; value=&quot;Slide 7 - &amp;quot;Master’s Requirements for &amp;#x0D;&amp;#x0A;Final Quarter &amp;quot;&quot;/&gt;&lt;property id=&quot;20307&quot; value=&quot;265&quot;/&gt;&lt;/object&gt;&lt;object type=&quot;3&quot; unique_id=&quot;10124&quot;&gt;&lt;property id=&quot;20148&quot; value=&quot;5&quot;/&gt;&lt;property id=&quot;20300&quot; value=&quot;Slide 6 - &amp;quot;Master’s Requirements:  Before your final quarter &amp;quot;&quot;/&gt;&lt;property id=&quot;20307&quot; value=&quot;268&quot;/&gt;&lt;/object&gt;&lt;object type=&quot;3&quot; unique_id=&quot;10125&quot;&gt;&lt;property id=&quot;20148&quot; value=&quot;5&quot;/&gt;&lt;property id=&quot;20300&quot; value=&quot;Slide 13 - &amp;quot;Turn in Your Stuff&amp;quot;&quot;/&gt;&lt;property id=&quot;20307&quot; value=&quot;267&quot;/&gt;&lt;/object&gt;&lt;object type=&quot;3&quot; unique_id=&quot;10126&quot;&gt;&lt;property id=&quot;20148&quot; value=&quot;5&quot;/&gt;&lt;property id=&quot;20300&quot; value=&quot;Slide 14 - &amp;quot;Other Helpful Information&amp;quot;&quot;/&gt;&lt;property id=&quot;20307&quot; value=&quot;266&quot;/&gt;&lt;/object&gt;&lt;object type=&quot;3&quot; unique_id=&quot;10195&quot;&gt;&lt;property id=&quot;20148&quot; value=&quot;5&quot;/&gt;&lt;property id=&quot;20300&quot; value=&quot;Slide 4 - &amp;quot;Paperwork Points&amp;quot;&quot;/&gt;&lt;property id=&quot;20307&quot; value=&quot;270&quot;/&gt;&lt;/object&gt;&lt;object type=&quot;3&quot; unique_id=&quot;10196&quot;&gt;&lt;property id=&quot;20148&quot; value=&quot;5&quot;/&gt;&lt;property id=&quot;20300&quot; value=&quot;Slide 5 - &amp;quot;What to take to your defense or presentation&amp;quot;&quot;/&gt;&lt;property id=&quot;20307&quot; value=&quot;271&quot;/&gt;&lt;/object&gt;&lt;object type=&quot;3&quot; unique_id=&quot;10258&quot;&gt;&lt;property id=&quot;20148&quot; value=&quot;5&quot;/&gt;&lt;property id=&quot;20300&quot; value=&quot;Slide 16 - &amp;quot;Questions&amp;quot;&quot;/&gt;&lt;property id=&quot;20307&quot; value=&quot;272&quot;/&gt;&lt;/object&gt;&lt;object type=&quot;3&quot; unique_id=&quot;10307&quot;&gt;&lt;property id=&quot;20148&quot; value=&quot;5&quot;/&gt;&lt;property id=&quot;20300&quot; value=&quot;Slide 2 - &amp;quot;Before Your Final Quarter&amp;quot;&quot;/&gt;&lt;property id=&quot;20307&quot; value=&quot;273&quot;/&gt;&lt;/object&gt;&lt;object type=&quot;3&quot; unique_id=&quot;10308&quot;&gt;&lt;property id=&quot;20148&quot; value=&quot;5&quot;/&gt;&lt;property id=&quot;20300&quot; value=&quot;Slide 15 - &amp;quot;Other Helpful Information&amp;quot;&quot;/&gt;&lt;property id=&quot;20307&quot; value=&quot;274&quot;/&gt;&lt;/object&gt;&lt;object type=&quot;3&quot; unique_id=&quot;10309&quot;&gt;&lt;property id=&quot;20148&quot; value=&quot;5&quot;/&gt;&lt;property id=&quot;20300&quot; value=&quot;Slide 10 - &amp;quot;DNP Requirements&amp;#x0D;&amp;#x0A;Final Quarter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36678</TotalTime>
  <Words>1644</Words>
  <Application>Microsoft Office PowerPoint</Application>
  <PresentationFormat>On-screen Show (4:3)</PresentationFormat>
  <Paragraphs>175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Group Advising for DNP</vt:lpstr>
      <vt:lpstr>Helpful Links</vt:lpstr>
      <vt:lpstr>DNP Requirements:  Autumn Quarter</vt:lpstr>
      <vt:lpstr>DNP Requirements:  Autumn Quarter</vt:lpstr>
      <vt:lpstr>DNP Requirements:  Autumn Quarter</vt:lpstr>
      <vt:lpstr>DNP Requirements: Final Quarter</vt:lpstr>
      <vt:lpstr>Other DNP Final Quarter Items</vt:lpstr>
      <vt:lpstr>Are you in a concurrent certificate or degree program?  If so, the Graduate School asks you to:</vt:lpstr>
      <vt:lpstr>Graduate Certificate (GCPAPN)</vt:lpstr>
      <vt:lpstr>Other Important Items to Check</vt:lpstr>
      <vt:lpstr>Other Important Items to Check</vt:lpstr>
      <vt:lpstr>Other Important Items to Check</vt:lpstr>
      <vt:lpstr>Turn in Your Stuff</vt:lpstr>
      <vt:lpstr>After Graduation</vt:lpstr>
      <vt:lpstr>After Graduation</vt:lpstr>
      <vt:lpstr>After Graduation</vt:lpstr>
      <vt:lpstr>School of Nursing Convocation  (Friday, last day of spring quarter, 9:30 a.m.)  UW Commencement  (Saturday following last day of spring quarter)  Registration is required to participate Ceremonies subject to change based on distancing protocols   See:  https://www.washington.edu/graduation/ </vt:lpstr>
      <vt:lpstr>School of Nursing Convocation - Friday, last day of spring quarter  UW Commencement – Saturday following last day of spring quarter</vt:lpstr>
      <vt:lpstr> School of Nursing Convocation - Friday, last day of spring quarter</vt:lpstr>
      <vt:lpstr>Questions?</vt:lpstr>
    </vt:vector>
  </TitlesOfParts>
  <Company>School of Nursing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Graduation:  Your Final Quarter</dc:title>
  <dc:creator>bmau</dc:creator>
  <cp:lastModifiedBy>Betsy Mau</cp:lastModifiedBy>
  <cp:revision>306</cp:revision>
  <cp:lastPrinted>2018-07-24T20:56:45Z</cp:lastPrinted>
  <dcterms:created xsi:type="dcterms:W3CDTF">2010-07-08T22:07:12Z</dcterms:created>
  <dcterms:modified xsi:type="dcterms:W3CDTF">2021-08-12T19:14:54Z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