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50" r:id="rId2"/>
    <p:sldMasterId id="2147483652" r:id="rId3"/>
  </p:sldMasterIdLst>
  <p:notesMasterIdLst>
    <p:notesMasterId r:id="rId16"/>
  </p:notesMasterIdLst>
  <p:sldIdLst>
    <p:sldId id="259" r:id="rId4"/>
    <p:sldId id="271" r:id="rId5"/>
    <p:sldId id="274" r:id="rId6"/>
    <p:sldId id="260" r:id="rId7"/>
    <p:sldId id="264" r:id="rId8"/>
    <p:sldId id="268" r:id="rId9"/>
    <p:sldId id="275" r:id="rId10"/>
    <p:sldId id="269" r:id="rId11"/>
    <p:sldId id="276" r:id="rId12"/>
    <p:sldId id="258" r:id="rId13"/>
    <p:sldId id="272" r:id="rId14"/>
    <p:sldId id="263" r:id="rId1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49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8D3A2"/>
    <a:srgbClr val="4B2E8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8" d="100"/>
          <a:sy n="108" d="100"/>
        </p:scale>
        <p:origin x="72" y="1040"/>
      </p:cViewPr>
      <p:guideLst>
        <p:guide orient="horz" pos="2160"/>
        <p:guide pos="49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10" Type="http://schemas.openxmlformats.org/officeDocument/2006/relationships/slide" Target="slides/slide7.xml"/><Relationship Id="rId19" Type="http://schemas.openxmlformats.org/officeDocument/2006/relationships/theme" Target="theme/theme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4BA5064-0CE6-4E8F-93C8-8D0E5172EC22}" type="datetimeFigureOut">
              <a:rPr lang="en-US" smtClean="0"/>
              <a:t>7/20/2026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6E3368-4F6B-4BE2-9C7C-BF2A1B2530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96207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EC2079C-584C-4F35-97CB-B366F24D9A6C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773132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6.emf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image" Target="../media/image5.emf"/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image" Target="../media/image5.emf"/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image" Target="../media/image5.emf"/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Relationship Id="rId4" Type="http://schemas.openxmlformats.org/officeDocument/2006/relationships/image" Target="../media/image8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W Logo_Purple_2685_HEX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72400" y="378987"/>
            <a:ext cx="1371600" cy="923544"/>
          </a:xfrm>
          <a:prstGeom prst="rect">
            <a:avLst/>
          </a:prstGeom>
        </p:spPr>
      </p:pic>
      <p:pic>
        <p:nvPicPr>
          <p:cNvPr id="4" name="Picture 3" descr="Wordmark_center_Purple_HEX.pn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039" y="6532177"/>
            <a:ext cx="2425295" cy="163374"/>
          </a:xfrm>
          <a:prstGeom prst="rect">
            <a:avLst/>
          </a:prstGeom>
        </p:spPr>
      </p:pic>
      <p:pic>
        <p:nvPicPr>
          <p:cNvPr id="6" name="Picture 5" descr="Bar_RtAngle_HEX.png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039" y="4619072"/>
            <a:ext cx="1371600" cy="12450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71757" y="1837360"/>
            <a:ext cx="6972300" cy="2646441"/>
          </a:xfrm>
          <a:prstGeom prst="rect">
            <a:avLst/>
          </a:prstGeom>
        </p:spPr>
        <p:txBody>
          <a:bodyPr anchor="b"/>
          <a:lstStyle>
            <a:lvl1pPr algn="l">
              <a:defRPr sz="5000" b="1" i="0">
                <a:latin typeface="Encode Sans Normal Black" charset="0"/>
                <a:ea typeface="Encode Sans Normal Black" charset="0"/>
                <a:cs typeface="Encode Sans Normal Black" charset="0"/>
              </a:defRPr>
            </a:lvl1pPr>
          </a:lstStyle>
          <a:p>
            <a:pPr lvl="0"/>
            <a:r>
              <a:rPr lang="en-US"/>
              <a:t>TITLE HERE</a:t>
            </a:r>
            <a:br>
              <a:rPr lang="en-US"/>
            </a:br>
            <a:r>
              <a:rPr lang="en-US"/>
              <a:t>ENCODE NORMAL</a:t>
            </a:r>
            <a:br>
              <a:rPr lang="en-US"/>
            </a:br>
            <a:r>
              <a:rPr lang="en-US"/>
              <a:t>BLACK, 50 PT. </a:t>
            </a:r>
          </a:p>
        </p:txBody>
      </p:sp>
    </p:spTree>
    <p:extLst>
      <p:ext uri="{BB962C8B-B14F-4D97-AF65-F5344CB8AC3E}">
        <p14:creationId xmlns:p14="http://schemas.microsoft.com/office/powerpoint/2010/main" val="23902595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er + Subheader +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659305" y="2320239"/>
            <a:ext cx="8197114" cy="3810086"/>
          </a:xfrm>
          <a:prstGeom prst="rect">
            <a:avLst/>
          </a:prstGeom>
        </p:spPr>
        <p:txBody>
          <a:bodyPr/>
          <a:lstStyle>
            <a:lvl1pPr marL="342900" indent="-342900">
              <a:buFont typeface="Lucida Grande"/>
              <a:buChar char="&gt;"/>
              <a:defRPr sz="2400" b="1" i="0" baseline="0">
                <a:solidFill>
                  <a:srgbClr val="4B2E83"/>
                </a:solidFill>
                <a:latin typeface="Open Sans"/>
                <a:cs typeface="Open Sans"/>
              </a:defRPr>
            </a:lvl1pPr>
            <a:lvl2pPr>
              <a:defRPr sz="2000" b="1" i="0" baseline="0">
                <a:solidFill>
                  <a:srgbClr val="4B2E83"/>
                </a:solidFill>
                <a:latin typeface="Open Sans"/>
                <a:cs typeface="Open Sans"/>
              </a:defRPr>
            </a:lvl2pPr>
            <a:lvl3pPr marL="1143000" indent="-228600">
              <a:buSzPct val="100000"/>
              <a:buFont typeface="Lucida Grande"/>
              <a:buChar char="&gt;"/>
              <a:defRPr sz="1800" b="1" i="0" baseline="0">
                <a:solidFill>
                  <a:srgbClr val="4B2E83"/>
                </a:solidFill>
                <a:latin typeface="Open Sans"/>
                <a:cs typeface="Open Sans"/>
              </a:defRPr>
            </a:lvl3pPr>
            <a:lvl4pPr>
              <a:defRPr sz="1600" b="1" i="0" baseline="0">
                <a:solidFill>
                  <a:srgbClr val="4B2E83"/>
                </a:solidFill>
                <a:latin typeface="Open Sans"/>
                <a:cs typeface="Open Sans"/>
              </a:defRPr>
            </a:lvl4pPr>
            <a:lvl5pPr marL="2057400" indent="-228600">
              <a:buFont typeface="Lucida Grande"/>
              <a:buChar char="&gt;"/>
              <a:defRPr sz="1400" b="1" i="0" baseline="0">
                <a:solidFill>
                  <a:srgbClr val="4B2E83"/>
                </a:solidFill>
                <a:latin typeface="Open Sans"/>
                <a:cs typeface="Open Sans"/>
              </a:defRPr>
            </a:lvl5pPr>
          </a:lstStyle>
          <a:p>
            <a:pPr lvl="0"/>
            <a:r>
              <a:rPr lang="en-US"/>
              <a:t>Content here (Open Sans Bold, 24 pt.)</a:t>
            </a:r>
          </a:p>
          <a:p>
            <a:pPr lvl="1"/>
            <a:r>
              <a:rPr lang="en-US"/>
              <a:t>Second level (Open Sans Bold, 20)</a:t>
            </a:r>
          </a:p>
          <a:p>
            <a:pPr lvl="2"/>
            <a:r>
              <a:rPr lang="en-US"/>
              <a:t>Third level (Open Sans Bold, 18)</a:t>
            </a:r>
          </a:p>
          <a:p>
            <a:pPr lvl="3"/>
            <a:r>
              <a:rPr lang="en-US"/>
              <a:t>Fourth level (Open Sans Bold, 16)</a:t>
            </a:r>
          </a:p>
          <a:p>
            <a:pPr lvl="4"/>
            <a:r>
              <a:rPr lang="en-US"/>
              <a:t>Fifth level (Open Sans Bold, 14)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2" hasCustomPrompt="1"/>
          </p:nvPr>
        </p:nvSpPr>
        <p:spPr>
          <a:xfrm>
            <a:off x="671757" y="1730667"/>
            <a:ext cx="8184662" cy="411171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lnSpc>
                <a:spcPct val="90000"/>
              </a:lnSpc>
              <a:buNone/>
              <a:defRPr sz="2400" b="0" i="0" baseline="0">
                <a:solidFill>
                  <a:srgbClr val="4B2E83"/>
                </a:solidFill>
                <a:latin typeface="Uni Sans Regular"/>
                <a:cs typeface="Uni Sans Regular"/>
              </a:defRPr>
            </a:lvl1pPr>
            <a:lvl2pPr marL="457200" indent="0">
              <a:buNone/>
              <a:defRPr b="0" i="0">
                <a:solidFill>
                  <a:srgbClr val="E8D3A2"/>
                </a:solidFill>
                <a:latin typeface="Encode Sans Normal Black"/>
                <a:cs typeface="Encode Sans Normal Black"/>
              </a:defRPr>
            </a:lvl2pPr>
            <a:lvl3pPr marL="914400" indent="0">
              <a:buNone/>
              <a:defRPr b="0" i="0">
                <a:solidFill>
                  <a:srgbClr val="E8D3A2"/>
                </a:solidFill>
                <a:latin typeface="Encode Sans Normal Black"/>
                <a:cs typeface="Encode Sans Normal Black"/>
              </a:defRPr>
            </a:lvl3pPr>
            <a:lvl4pPr marL="1371600" indent="0">
              <a:buNone/>
              <a:defRPr b="0" i="0">
                <a:solidFill>
                  <a:srgbClr val="E8D3A2"/>
                </a:solidFill>
                <a:latin typeface="Encode Sans Normal Black"/>
                <a:cs typeface="Encode Sans Normal Black"/>
              </a:defRPr>
            </a:lvl4pPr>
            <a:lvl5pPr marL="1828800" indent="0">
              <a:buNone/>
              <a:defRPr b="0" i="0">
                <a:solidFill>
                  <a:srgbClr val="E8D3A2"/>
                </a:solidFill>
                <a:latin typeface="Encode Sans Normal Black"/>
                <a:cs typeface="Encode Sans Normal Black"/>
              </a:defRPr>
            </a:lvl5pPr>
          </a:lstStyle>
          <a:p>
            <a:pPr lvl="0"/>
            <a:r>
              <a:rPr lang="en-US"/>
              <a:t>SUB-HEADER HERE (UNI SANS LIGHT, 24 PT.)</a:t>
            </a:r>
          </a:p>
        </p:txBody>
      </p:sp>
      <p:pic>
        <p:nvPicPr>
          <p:cNvPr id="7" name="Picture 6" descr="Wordmark_center_Purple_HEX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039" y="6532177"/>
            <a:ext cx="2425295" cy="163374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779462" y="1426989"/>
            <a:ext cx="862711" cy="6893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71756" y="371511"/>
            <a:ext cx="8184663" cy="991998"/>
          </a:xfrm>
          <a:prstGeom prst="rect">
            <a:avLst/>
          </a:prstGeom>
        </p:spPr>
        <p:txBody>
          <a:bodyPr anchor="b"/>
          <a:lstStyle>
            <a:lvl1pPr algn="l">
              <a:defRPr sz="3000" b="1" i="0">
                <a:latin typeface="Encode Sans Normal Black" charset="0"/>
                <a:ea typeface="Encode Sans Normal Black" charset="0"/>
                <a:cs typeface="Encode Sans Normal Black" charset="0"/>
              </a:defRPr>
            </a:lvl1pPr>
          </a:lstStyle>
          <a:p>
            <a:pPr lvl="0"/>
            <a:r>
              <a:rPr lang="en-US"/>
              <a:t>HEADER HERE </a:t>
            </a:r>
            <a:br>
              <a:rPr lang="en-US"/>
            </a:br>
            <a:r>
              <a:rPr lang="en-US"/>
              <a:t>(ENCODE NORMAL BLACK, 30 PT.)</a:t>
            </a:r>
          </a:p>
        </p:txBody>
      </p:sp>
    </p:spTree>
    <p:extLst>
      <p:ext uri="{BB962C8B-B14F-4D97-AF65-F5344CB8AC3E}">
        <p14:creationId xmlns:p14="http://schemas.microsoft.com/office/powerpoint/2010/main" val="30728726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er +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659305" y="1736725"/>
            <a:ext cx="8196210" cy="4015497"/>
          </a:xfrm>
          <a:prstGeom prst="rect">
            <a:avLst/>
          </a:prstGeom>
        </p:spPr>
        <p:txBody>
          <a:bodyPr/>
          <a:lstStyle>
            <a:lvl1pPr marL="342900" indent="-342900">
              <a:buFont typeface="Lucida Grande"/>
              <a:buChar char="&gt;"/>
              <a:defRPr sz="2400" b="1" i="0" baseline="0">
                <a:solidFill>
                  <a:srgbClr val="4B2E83"/>
                </a:solidFill>
                <a:latin typeface="Open Sans"/>
                <a:cs typeface="Open Sans"/>
              </a:defRPr>
            </a:lvl1pPr>
            <a:lvl2pPr>
              <a:defRPr sz="2000" b="1" i="0" baseline="0">
                <a:solidFill>
                  <a:srgbClr val="4B2E83"/>
                </a:solidFill>
                <a:latin typeface="Open Sans"/>
                <a:cs typeface="Open Sans"/>
              </a:defRPr>
            </a:lvl2pPr>
            <a:lvl3pPr marL="1143000" indent="-228600">
              <a:buSzPct val="100000"/>
              <a:buFont typeface="Lucida Grande"/>
              <a:buChar char="&gt;"/>
              <a:defRPr sz="1800" b="1" i="0" baseline="0">
                <a:solidFill>
                  <a:srgbClr val="4B2E83"/>
                </a:solidFill>
                <a:latin typeface="Open Sans"/>
                <a:cs typeface="Open Sans"/>
              </a:defRPr>
            </a:lvl3pPr>
            <a:lvl4pPr>
              <a:defRPr sz="1600" b="1" i="0" baseline="0">
                <a:solidFill>
                  <a:srgbClr val="4B2E83"/>
                </a:solidFill>
                <a:latin typeface="Open Sans"/>
                <a:cs typeface="Open Sans"/>
              </a:defRPr>
            </a:lvl4pPr>
            <a:lvl5pPr marL="2057400" indent="-228600">
              <a:buFont typeface="Lucida Grande"/>
              <a:buChar char="&gt;"/>
              <a:defRPr sz="1400" b="1" i="0" baseline="0">
                <a:solidFill>
                  <a:srgbClr val="4B2E83"/>
                </a:solidFill>
                <a:latin typeface="Open Sans"/>
                <a:cs typeface="Open Sans"/>
              </a:defRPr>
            </a:lvl5pPr>
          </a:lstStyle>
          <a:p>
            <a:pPr lvl="0"/>
            <a:r>
              <a:rPr lang="en-US"/>
              <a:t>Bulleted content here (Open Sans Bold, 24 pt.)</a:t>
            </a:r>
          </a:p>
          <a:p>
            <a:pPr lvl="1"/>
            <a:r>
              <a:rPr lang="en-US"/>
              <a:t>Second level (Open Sans Bold, 20)</a:t>
            </a:r>
          </a:p>
          <a:p>
            <a:pPr lvl="2"/>
            <a:r>
              <a:rPr lang="en-US"/>
              <a:t>Third level (Open Sans Bold, 18)</a:t>
            </a:r>
          </a:p>
          <a:p>
            <a:pPr lvl="3"/>
            <a:r>
              <a:rPr lang="en-US"/>
              <a:t>Fourth level (Open Sans Bold, 16)</a:t>
            </a:r>
          </a:p>
          <a:p>
            <a:pPr lvl="4"/>
            <a:r>
              <a:rPr lang="en-US"/>
              <a:t>Fifth level (Open Sans Bold, 14)</a:t>
            </a:r>
          </a:p>
        </p:txBody>
      </p:sp>
      <p:pic>
        <p:nvPicPr>
          <p:cNvPr id="8" name="Picture 7" descr="Wordmark_center_Purple_HEX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039" y="6532177"/>
            <a:ext cx="2425295" cy="163374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779462" y="1426989"/>
            <a:ext cx="862711" cy="6893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71756" y="371511"/>
            <a:ext cx="8183759" cy="991998"/>
          </a:xfrm>
          <a:prstGeom prst="rect">
            <a:avLst/>
          </a:prstGeom>
        </p:spPr>
        <p:txBody>
          <a:bodyPr anchor="b"/>
          <a:lstStyle>
            <a:lvl1pPr algn="l">
              <a:defRPr sz="3000" b="1" i="0">
                <a:latin typeface="Encode Sans Normal Black" charset="0"/>
                <a:ea typeface="Encode Sans Normal Black" charset="0"/>
                <a:cs typeface="Encode Sans Normal Black" charset="0"/>
              </a:defRPr>
            </a:lvl1pPr>
          </a:lstStyle>
          <a:p>
            <a:pPr lvl="0"/>
            <a:r>
              <a:rPr lang="en-US"/>
              <a:t>HEADER HERE </a:t>
            </a:r>
            <a:br>
              <a:rPr lang="en-US"/>
            </a:br>
            <a:r>
              <a:rPr lang="en-US"/>
              <a:t>(ENCODE NORMAL BLACK, 30 PT.)</a:t>
            </a:r>
          </a:p>
        </p:txBody>
      </p:sp>
    </p:spTree>
    <p:extLst>
      <p:ext uri="{BB962C8B-B14F-4D97-AF65-F5344CB8AC3E}">
        <p14:creationId xmlns:p14="http://schemas.microsoft.com/office/powerpoint/2010/main" val="145022041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er + Graphi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hart Placeholder 11"/>
          <p:cNvSpPr>
            <a:spLocks noGrp="1"/>
          </p:cNvSpPr>
          <p:nvPr>
            <p:ph type="chart" sz="quarter" idx="12" hasCustomPrompt="1"/>
          </p:nvPr>
        </p:nvSpPr>
        <p:spPr>
          <a:xfrm>
            <a:off x="766763" y="1736725"/>
            <a:ext cx="8021637" cy="44323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400" b="0" i="1" baseline="0">
                <a:solidFill>
                  <a:srgbClr val="4B2E83"/>
                </a:solidFill>
                <a:latin typeface="Open Sans Light"/>
                <a:cs typeface="Open Sans Light"/>
              </a:defRPr>
            </a:lvl1pPr>
          </a:lstStyle>
          <a:p>
            <a:r>
              <a:rPr lang="en-US"/>
              <a:t>Graphic Here</a:t>
            </a:r>
          </a:p>
        </p:txBody>
      </p:sp>
      <p:pic>
        <p:nvPicPr>
          <p:cNvPr id="7" name="Picture 6" descr="Wordmark_center_Purple_HEX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039" y="6532177"/>
            <a:ext cx="2425295" cy="163374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779462" y="1426989"/>
            <a:ext cx="862711" cy="6893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71757" y="381575"/>
            <a:ext cx="8116643" cy="991998"/>
          </a:xfrm>
          <a:prstGeom prst="rect">
            <a:avLst/>
          </a:prstGeom>
        </p:spPr>
        <p:txBody>
          <a:bodyPr anchor="b"/>
          <a:lstStyle>
            <a:lvl1pPr algn="l">
              <a:defRPr sz="3000" b="1" i="0">
                <a:latin typeface="Encode Sans Normal Black" charset="0"/>
                <a:ea typeface="Encode Sans Normal Black" charset="0"/>
                <a:cs typeface="Encode Sans Normal Black" charset="0"/>
              </a:defRPr>
            </a:lvl1pPr>
          </a:lstStyle>
          <a:p>
            <a:pPr lvl="0"/>
            <a:r>
              <a:rPr lang="en-US"/>
              <a:t>HEADER HERE </a:t>
            </a:r>
            <a:br>
              <a:rPr lang="en-US"/>
            </a:br>
            <a:r>
              <a:rPr lang="en-US"/>
              <a:t>(ENCODE NORMAL BLACK, 30 PT.)</a:t>
            </a:r>
          </a:p>
        </p:txBody>
      </p:sp>
    </p:spTree>
    <p:extLst>
      <p:ext uri="{BB962C8B-B14F-4D97-AF65-F5344CB8AC3E}">
        <p14:creationId xmlns:p14="http://schemas.microsoft.com/office/powerpoint/2010/main" val="24895524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er + SubHeader +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659305" y="2320239"/>
            <a:ext cx="8197114" cy="3810086"/>
          </a:xfrm>
          <a:prstGeom prst="rect">
            <a:avLst/>
          </a:prstGeom>
        </p:spPr>
        <p:txBody>
          <a:bodyPr/>
          <a:lstStyle>
            <a:lvl1pPr marL="342900" indent="-342900">
              <a:buFont typeface="Lucida Grande"/>
              <a:buChar char="&gt;"/>
              <a:defRPr sz="2400" b="1" i="0" baseline="0">
                <a:solidFill>
                  <a:srgbClr val="4B2E83"/>
                </a:solidFill>
                <a:latin typeface="Open Sans"/>
                <a:cs typeface="Open Sans"/>
              </a:defRPr>
            </a:lvl1pPr>
            <a:lvl2pPr>
              <a:defRPr sz="2000" b="1" i="0" baseline="0">
                <a:solidFill>
                  <a:srgbClr val="4B2E83"/>
                </a:solidFill>
                <a:latin typeface="Open Sans"/>
                <a:cs typeface="Open Sans"/>
              </a:defRPr>
            </a:lvl2pPr>
            <a:lvl3pPr marL="1143000" indent="-228600">
              <a:buSzPct val="100000"/>
              <a:buFont typeface="Lucida Grande"/>
              <a:buChar char="&gt;"/>
              <a:defRPr sz="1800" b="1" i="0" baseline="0">
                <a:solidFill>
                  <a:srgbClr val="4B2E83"/>
                </a:solidFill>
                <a:latin typeface="Open Sans"/>
                <a:cs typeface="Open Sans"/>
              </a:defRPr>
            </a:lvl3pPr>
            <a:lvl4pPr>
              <a:defRPr sz="1600" b="1" i="0" baseline="0">
                <a:solidFill>
                  <a:srgbClr val="4B2E83"/>
                </a:solidFill>
                <a:latin typeface="Open Sans"/>
                <a:cs typeface="Open Sans"/>
              </a:defRPr>
            </a:lvl4pPr>
            <a:lvl5pPr marL="2057400" indent="-228600">
              <a:buFont typeface="Lucida Grande"/>
              <a:buChar char="&gt;"/>
              <a:defRPr sz="1400" b="1" i="0" baseline="0">
                <a:solidFill>
                  <a:srgbClr val="4B2E83"/>
                </a:solidFill>
                <a:latin typeface="Open Sans"/>
                <a:cs typeface="Open Sans"/>
              </a:defRPr>
            </a:lvl5pPr>
          </a:lstStyle>
          <a:p>
            <a:pPr lvl="0"/>
            <a:r>
              <a:rPr lang="en-US"/>
              <a:t>Content here (Open Sans Bold, 24 pt.)</a:t>
            </a:r>
          </a:p>
          <a:p>
            <a:pPr lvl="1"/>
            <a:r>
              <a:rPr lang="en-US"/>
              <a:t>Second level (Open Sans Bold, 20)</a:t>
            </a:r>
          </a:p>
          <a:p>
            <a:pPr lvl="2"/>
            <a:r>
              <a:rPr lang="en-US"/>
              <a:t>Third level (Open Sans Bold, 18)</a:t>
            </a:r>
          </a:p>
          <a:p>
            <a:pPr lvl="3"/>
            <a:r>
              <a:rPr lang="en-US"/>
              <a:t>Fourth level (Open Sans Bold, 16)</a:t>
            </a:r>
          </a:p>
          <a:p>
            <a:pPr lvl="4"/>
            <a:r>
              <a:rPr lang="en-US"/>
              <a:t>Fifth level (Open Sans Bold, 14)</a:t>
            </a:r>
          </a:p>
        </p:txBody>
      </p:sp>
      <p:sp>
        <p:nvSpPr>
          <p:cNvPr id="5" name="Text Placeholder 5"/>
          <p:cNvSpPr>
            <a:spLocks noGrp="1"/>
          </p:cNvSpPr>
          <p:nvPr>
            <p:ph type="body" sz="quarter" idx="12" hasCustomPrompt="1"/>
          </p:nvPr>
        </p:nvSpPr>
        <p:spPr>
          <a:xfrm>
            <a:off x="671757" y="1730667"/>
            <a:ext cx="8184662" cy="411171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lnSpc>
                <a:spcPct val="90000"/>
              </a:lnSpc>
              <a:buNone/>
              <a:defRPr sz="2400" b="0" i="0" baseline="0">
                <a:solidFill>
                  <a:srgbClr val="4B2E83"/>
                </a:solidFill>
                <a:latin typeface="Uni Sans Regular"/>
                <a:cs typeface="Uni Sans Regular"/>
              </a:defRPr>
            </a:lvl1pPr>
            <a:lvl2pPr marL="457200" indent="0">
              <a:buNone/>
              <a:defRPr b="0" i="0">
                <a:solidFill>
                  <a:srgbClr val="E8D3A2"/>
                </a:solidFill>
                <a:latin typeface="Encode Sans Normal Black"/>
                <a:cs typeface="Encode Sans Normal Black"/>
              </a:defRPr>
            </a:lvl2pPr>
            <a:lvl3pPr marL="914400" indent="0">
              <a:buNone/>
              <a:defRPr b="0" i="0">
                <a:solidFill>
                  <a:srgbClr val="E8D3A2"/>
                </a:solidFill>
                <a:latin typeface="Encode Sans Normal Black"/>
                <a:cs typeface="Encode Sans Normal Black"/>
              </a:defRPr>
            </a:lvl3pPr>
            <a:lvl4pPr marL="1371600" indent="0">
              <a:buNone/>
              <a:defRPr b="0" i="0">
                <a:solidFill>
                  <a:srgbClr val="E8D3A2"/>
                </a:solidFill>
                <a:latin typeface="Encode Sans Normal Black"/>
                <a:cs typeface="Encode Sans Normal Black"/>
              </a:defRPr>
            </a:lvl4pPr>
            <a:lvl5pPr marL="1828800" indent="0">
              <a:buNone/>
              <a:defRPr b="0" i="0">
                <a:solidFill>
                  <a:srgbClr val="E8D3A2"/>
                </a:solidFill>
                <a:latin typeface="Encode Sans Normal Black"/>
                <a:cs typeface="Encode Sans Normal Black"/>
              </a:defRPr>
            </a:lvl5pPr>
          </a:lstStyle>
          <a:p>
            <a:pPr lvl="0"/>
            <a:r>
              <a:rPr lang="en-US"/>
              <a:t>SUB-HEADER HERE (UNI SANS LIGHT, 24 PT.)</a:t>
            </a:r>
          </a:p>
        </p:txBody>
      </p:sp>
      <p:pic>
        <p:nvPicPr>
          <p:cNvPr id="7" name="Picture 6" descr="Wordmark_center_Purple_HEX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039" y="6532177"/>
            <a:ext cx="2425295" cy="163374"/>
          </a:xfrm>
          <a:prstGeom prst="rect">
            <a:avLst/>
          </a:prstGeom>
        </p:spPr>
      </p:pic>
      <p:pic>
        <p:nvPicPr>
          <p:cNvPr id="9" name="Picture 8" descr="Bar_RtAngle_HEX.pn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050" y="1402894"/>
            <a:ext cx="1371201" cy="6964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71757" y="371511"/>
            <a:ext cx="8184662" cy="991998"/>
          </a:xfrm>
          <a:prstGeom prst="rect">
            <a:avLst/>
          </a:prstGeom>
        </p:spPr>
        <p:txBody>
          <a:bodyPr anchor="b"/>
          <a:lstStyle>
            <a:lvl1pPr algn="l">
              <a:defRPr sz="3000" b="1" i="0">
                <a:latin typeface="Encode Sans Normal Black" charset="0"/>
                <a:ea typeface="Encode Sans Normal Black" charset="0"/>
                <a:cs typeface="Encode Sans Normal Black" charset="0"/>
              </a:defRPr>
            </a:lvl1pPr>
          </a:lstStyle>
          <a:p>
            <a:pPr lvl="0"/>
            <a:r>
              <a:rPr lang="en-US"/>
              <a:t>HEADER HERE </a:t>
            </a:r>
            <a:br>
              <a:rPr lang="en-US"/>
            </a:br>
            <a:r>
              <a:rPr lang="en-US"/>
              <a:t>(ENCODE NORMAL BLACK, 30 PT.)</a:t>
            </a:r>
          </a:p>
        </p:txBody>
      </p:sp>
    </p:spTree>
    <p:extLst>
      <p:ext uri="{BB962C8B-B14F-4D97-AF65-F5344CB8AC3E}">
        <p14:creationId xmlns:p14="http://schemas.microsoft.com/office/powerpoint/2010/main" val="8181435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er +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659305" y="1736725"/>
            <a:ext cx="8076956" cy="4015497"/>
          </a:xfrm>
          <a:prstGeom prst="rect">
            <a:avLst/>
          </a:prstGeom>
        </p:spPr>
        <p:txBody>
          <a:bodyPr/>
          <a:lstStyle>
            <a:lvl1pPr marL="342900" indent="-342900">
              <a:buFont typeface="Lucida Grande"/>
              <a:buChar char="&gt;"/>
              <a:defRPr sz="2400" b="1" i="0" baseline="0">
                <a:solidFill>
                  <a:srgbClr val="4B2E83"/>
                </a:solidFill>
                <a:latin typeface="Open Sans"/>
                <a:cs typeface="Open Sans"/>
              </a:defRPr>
            </a:lvl1pPr>
            <a:lvl2pPr>
              <a:defRPr sz="2000" b="1" i="0" baseline="0">
                <a:solidFill>
                  <a:srgbClr val="4B2E83"/>
                </a:solidFill>
                <a:latin typeface="Open Sans"/>
                <a:cs typeface="Open Sans"/>
              </a:defRPr>
            </a:lvl2pPr>
            <a:lvl3pPr marL="1143000" indent="-228600">
              <a:buSzPct val="100000"/>
              <a:buFont typeface="Lucida Grande"/>
              <a:buChar char="&gt;"/>
              <a:defRPr sz="1800" b="1" i="0" baseline="0">
                <a:solidFill>
                  <a:srgbClr val="4B2E83"/>
                </a:solidFill>
                <a:latin typeface="Open Sans"/>
                <a:cs typeface="Open Sans"/>
              </a:defRPr>
            </a:lvl3pPr>
            <a:lvl4pPr>
              <a:defRPr sz="1600" b="1" i="0" baseline="0">
                <a:solidFill>
                  <a:srgbClr val="4B2E83"/>
                </a:solidFill>
                <a:latin typeface="Open Sans"/>
                <a:cs typeface="Open Sans"/>
              </a:defRPr>
            </a:lvl4pPr>
            <a:lvl5pPr marL="2057400" indent="-228600">
              <a:buFont typeface="Lucida Grande"/>
              <a:buChar char="&gt;"/>
              <a:defRPr sz="1400" b="1" i="0" baseline="0">
                <a:solidFill>
                  <a:srgbClr val="4B2E83"/>
                </a:solidFill>
                <a:latin typeface="Open Sans"/>
                <a:cs typeface="Open Sans"/>
              </a:defRPr>
            </a:lvl5pPr>
          </a:lstStyle>
          <a:p>
            <a:pPr lvl="0"/>
            <a:r>
              <a:rPr lang="en-US"/>
              <a:t>Bulleted content here (Open Sans Bold, 24 pt.)</a:t>
            </a:r>
          </a:p>
          <a:p>
            <a:pPr lvl="1"/>
            <a:r>
              <a:rPr lang="en-US"/>
              <a:t>Second level (Open Sans Bold, 20)</a:t>
            </a:r>
          </a:p>
          <a:p>
            <a:pPr lvl="2"/>
            <a:r>
              <a:rPr lang="en-US"/>
              <a:t>Third level (Open Sans Bold, 18)</a:t>
            </a:r>
          </a:p>
          <a:p>
            <a:pPr lvl="3"/>
            <a:r>
              <a:rPr lang="en-US"/>
              <a:t>Fourth level (Open Sans Bold, 16)</a:t>
            </a:r>
          </a:p>
          <a:p>
            <a:pPr lvl="4"/>
            <a:r>
              <a:rPr lang="en-US"/>
              <a:t>Fifth level (Open Sans Bold, 14)</a:t>
            </a:r>
          </a:p>
        </p:txBody>
      </p:sp>
      <p:pic>
        <p:nvPicPr>
          <p:cNvPr id="7" name="Picture 6" descr="Wordmark_center_Purple_HEX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039" y="6532177"/>
            <a:ext cx="2425295" cy="163374"/>
          </a:xfrm>
          <a:prstGeom prst="rect">
            <a:avLst/>
          </a:prstGeom>
        </p:spPr>
      </p:pic>
      <p:pic>
        <p:nvPicPr>
          <p:cNvPr id="8" name="Picture 7" descr="Bar_RtAngle_HEX.pn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050" y="1402894"/>
            <a:ext cx="1371201" cy="6964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71757" y="371511"/>
            <a:ext cx="8064504" cy="991998"/>
          </a:xfrm>
          <a:prstGeom prst="rect">
            <a:avLst/>
          </a:prstGeom>
        </p:spPr>
        <p:txBody>
          <a:bodyPr anchor="b"/>
          <a:lstStyle>
            <a:lvl1pPr algn="l">
              <a:defRPr sz="3000" b="1" i="0">
                <a:latin typeface="Encode Sans Normal Black" charset="0"/>
                <a:ea typeface="Encode Sans Normal Black" charset="0"/>
                <a:cs typeface="Encode Sans Normal Black" charset="0"/>
              </a:defRPr>
            </a:lvl1pPr>
          </a:lstStyle>
          <a:p>
            <a:pPr lvl="0"/>
            <a:r>
              <a:rPr lang="en-US"/>
              <a:t>HEADER HERE </a:t>
            </a:r>
            <a:br>
              <a:rPr lang="en-US"/>
            </a:br>
            <a:r>
              <a:rPr lang="en-US"/>
              <a:t>(ENCODE NORMAL BLACK, 30 PT.)</a:t>
            </a:r>
          </a:p>
        </p:txBody>
      </p:sp>
    </p:spTree>
    <p:extLst>
      <p:ext uri="{BB962C8B-B14F-4D97-AF65-F5344CB8AC3E}">
        <p14:creationId xmlns:p14="http://schemas.microsoft.com/office/powerpoint/2010/main" val="17859222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er + Graphi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hart Placeholder 11"/>
          <p:cNvSpPr>
            <a:spLocks noGrp="1"/>
          </p:cNvSpPr>
          <p:nvPr>
            <p:ph type="chart" sz="quarter" idx="12" hasCustomPrompt="1"/>
          </p:nvPr>
        </p:nvSpPr>
        <p:spPr>
          <a:xfrm>
            <a:off x="766763" y="1736725"/>
            <a:ext cx="8021637" cy="44323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400" b="0" i="1" baseline="0">
                <a:solidFill>
                  <a:srgbClr val="4B2E83"/>
                </a:solidFill>
                <a:latin typeface="Open Sans Light"/>
                <a:cs typeface="Open Sans Light"/>
              </a:defRPr>
            </a:lvl1pPr>
          </a:lstStyle>
          <a:p>
            <a:r>
              <a:rPr lang="en-US"/>
              <a:t>Graphic Here</a:t>
            </a:r>
          </a:p>
        </p:txBody>
      </p:sp>
      <p:pic>
        <p:nvPicPr>
          <p:cNvPr id="8" name="Picture 7" descr="Wordmark_center_Purple_HEX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039" y="6532177"/>
            <a:ext cx="2425295" cy="163374"/>
          </a:xfrm>
          <a:prstGeom prst="rect">
            <a:avLst/>
          </a:prstGeom>
        </p:spPr>
      </p:pic>
      <p:pic>
        <p:nvPicPr>
          <p:cNvPr id="6" name="Picture 5" descr="Bar_RtAngle_HEX.pn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050" y="1402894"/>
            <a:ext cx="1371201" cy="6964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71756" y="371511"/>
            <a:ext cx="8116643" cy="991998"/>
          </a:xfrm>
          <a:prstGeom prst="rect">
            <a:avLst/>
          </a:prstGeom>
        </p:spPr>
        <p:txBody>
          <a:bodyPr anchor="b"/>
          <a:lstStyle>
            <a:lvl1pPr algn="l">
              <a:defRPr sz="3000" b="1" i="0">
                <a:latin typeface="Encode Sans Normal Black" charset="0"/>
                <a:ea typeface="Encode Sans Normal Black" charset="0"/>
                <a:cs typeface="Encode Sans Normal Black" charset="0"/>
              </a:defRPr>
            </a:lvl1pPr>
          </a:lstStyle>
          <a:p>
            <a:pPr lvl="0"/>
            <a:r>
              <a:rPr lang="en-US"/>
              <a:t>HEADER HERE </a:t>
            </a:r>
            <a:br>
              <a:rPr lang="en-US"/>
            </a:br>
            <a:r>
              <a:rPr lang="en-US"/>
              <a:t>(ENCODE NORMAL BLACK, 30 PT.)</a:t>
            </a:r>
          </a:p>
        </p:txBody>
      </p:sp>
    </p:spTree>
    <p:extLst>
      <p:ext uri="{BB962C8B-B14F-4D97-AF65-F5344CB8AC3E}">
        <p14:creationId xmlns:p14="http://schemas.microsoft.com/office/powerpoint/2010/main" val="32865472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UW_W Logo_White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72400" y="408680"/>
            <a:ext cx="1371600" cy="923544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677334" y="6354234"/>
            <a:ext cx="2540000" cy="2667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792039" y="4613080"/>
            <a:ext cx="1390696" cy="12141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71757" y="1842045"/>
            <a:ext cx="6972300" cy="2641756"/>
          </a:xfrm>
          <a:prstGeom prst="rect">
            <a:avLst/>
          </a:prstGeom>
        </p:spPr>
        <p:txBody>
          <a:bodyPr anchor="b"/>
          <a:lstStyle>
            <a:lvl1pPr algn="l">
              <a:defRPr sz="5000" b="1" i="0">
                <a:latin typeface="Encode Sans Normal Black" charset="0"/>
                <a:ea typeface="Encode Sans Normal Black" charset="0"/>
                <a:cs typeface="Encode Sans Normal Black" charset="0"/>
              </a:defRPr>
            </a:lvl1pPr>
          </a:lstStyle>
          <a:p>
            <a:pPr lvl="0"/>
            <a:r>
              <a:rPr lang="en-US"/>
              <a:t>TITLE HERE</a:t>
            </a:r>
            <a:br>
              <a:rPr lang="en-US"/>
            </a:br>
            <a:r>
              <a:rPr lang="en-US"/>
              <a:t>ENCODE NORMAL</a:t>
            </a:r>
            <a:br>
              <a:rPr lang="en-US"/>
            </a:br>
            <a:r>
              <a:rPr lang="en-US"/>
              <a:t>BLACK, 50 PT. </a:t>
            </a:r>
          </a:p>
        </p:txBody>
      </p:sp>
    </p:spTree>
    <p:extLst>
      <p:ext uri="{BB962C8B-B14F-4D97-AF65-F5344CB8AC3E}">
        <p14:creationId xmlns:p14="http://schemas.microsoft.com/office/powerpoint/2010/main" val="23734912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er + Subheader +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659305" y="2320239"/>
            <a:ext cx="8197114" cy="3810086"/>
          </a:xfrm>
          <a:prstGeom prst="rect">
            <a:avLst/>
          </a:prstGeom>
        </p:spPr>
        <p:txBody>
          <a:bodyPr/>
          <a:lstStyle>
            <a:lvl1pPr marL="342900" indent="-342900">
              <a:buFont typeface="Lucida Grande"/>
              <a:buChar char="&gt;"/>
              <a:defRPr sz="2400" b="1" i="0" baseline="0">
                <a:solidFill>
                  <a:srgbClr val="FFFFFF"/>
                </a:solidFill>
                <a:latin typeface="Open Sans"/>
                <a:cs typeface="Open Sans"/>
              </a:defRPr>
            </a:lvl1pPr>
            <a:lvl2pPr>
              <a:defRPr sz="2000" b="1" i="0" baseline="0">
                <a:solidFill>
                  <a:srgbClr val="FFFFFF"/>
                </a:solidFill>
                <a:latin typeface="Open Sans"/>
                <a:cs typeface="Open Sans"/>
              </a:defRPr>
            </a:lvl2pPr>
            <a:lvl3pPr marL="1143000" indent="-228600">
              <a:buSzPct val="100000"/>
              <a:buFont typeface="Lucida Grande"/>
              <a:buChar char="&gt;"/>
              <a:defRPr sz="1800" b="1" i="0" baseline="0">
                <a:solidFill>
                  <a:srgbClr val="FFFFFF"/>
                </a:solidFill>
                <a:latin typeface="Open Sans"/>
                <a:cs typeface="Open Sans"/>
              </a:defRPr>
            </a:lvl3pPr>
            <a:lvl4pPr>
              <a:defRPr sz="1600" b="1" i="0" baseline="0">
                <a:solidFill>
                  <a:srgbClr val="FFFFFF"/>
                </a:solidFill>
                <a:latin typeface="Open Sans"/>
                <a:cs typeface="Open Sans"/>
              </a:defRPr>
            </a:lvl4pPr>
            <a:lvl5pPr marL="2057400" indent="-228600">
              <a:buFont typeface="Lucida Grande"/>
              <a:buChar char="&gt;"/>
              <a:defRPr sz="1400" b="1" i="0" baseline="0">
                <a:solidFill>
                  <a:srgbClr val="FFFFFF"/>
                </a:solidFill>
                <a:latin typeface="Open Sans"/>
                <a:cs typeface="Open Sans"/>
              </a:defRPr>
            </a:lvl5pPr>
          </a:lstStyle>
          <a:p>
            <a:pPr lvl="0"/>
            <a:r>
              <a:rPr lang="en-US"/>
              <a:t>Content here (Open Sans Bold, 24 pt.)</a:t>
            </a:r>
          </a:p>
          <a:p>
            <a:pPr lvl="1"/>
            <a:r>
              <a:rPr lang="en-US"/>
              <a:t>Second level (Open Sans Bold, 20)</a:t>
            </a:r>
          </a:p>
          <a:p>
            <a:pPr lvl="2"/>
            <a:r>
              <a:rPr lang="en-US"/>
              <a:t>Third level (Open Sans Bold, 18)</a:t>
            </a:r>
          </a:p>
          <a:p>
            <a:pPr lvl="3"/>
            <a:r>
              <a:rPr lang="en-US"/>
              <a:t>Fourth level (Open Sans Bold, 16)</a:t>
            </a:r>
          </a:p>
          <a:p>
            <a:pPr lvl="4"/>
            <a:r>
              <a:rPr lang="en-US"/>
              <a:t>Fifth level (Open Sans Bold, 14)</a:t>
            </a:r>
          </a:p>
        </p:txBody>
      </p:sp>
      <p:sp>
        <p:nvSpPr>
          <p:cNvPr id="5" name="Text Placeholder 5"/>
          <p:cNvSpPr>
            <a:spLocks noGrp="1"/>
          </p:cNvSpPr>
          <p:nvPr>
            <p:ph type="body" sz="quarter" idx="12" hasCustomPrompt="1"/>
          </p:nvPr>
        </p:nvSpPr>
        <p:spPr>
          <a:xfrm>
            <a:off x="671757" y="1730667"/>
            <a:ext cx="8184662" cy="411171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lnSpc>
                <a:spcPct val="90000"/>
              </a:lnSpc>
              <a:buNone/>
              <a:defRPr sz="2400" b="0" i="0" baseline="0">
                <a:solidFill>
                  <a:schemeClr val="tx1"/>
                </a:solidFill>
                <a:latin typeface="Uni Sans Regular"/>
                <a:cs typeface="Uni Sans Regular"/>
              </a:defRPr>
            </a:lvl1pPr>
            <a:lvl2pPr marL="457200" indent="0">
              <a:buNone/>
              <a:defRPr b="0" i="0">
                <a:solidFill>
                  <a:srgbClr val="E8D3A2"/>
                </a:solidFill>
                <a:latin typeface="Encode Sans Normal Black"/>
                <a:cs typeface="Encode Sans Normal Black"/>
              </a:defRPr>
            </a:lvl2pPr>
            <a:lvl3pPr marL="914400" indent="0">
              <a:buNone/>
              <a:defRPr b="0" i="0">
                <a:solidFill>
                  <a:srgbClr val="E8D3A2"/>
                </a:solidFill>
                <a:latin typeface="Encode Sans Normal Black"/>
                <a:cs typeface="Encode Sans Normal Black"/>
              </a:defRPr>
            </a:lvl3pPr>
            <a:lvl4pPr marL="1371600" indent="0">
              <a:buNone/>
              <a:defRPr b="0" i="0">
                <a:solidFill>
                  <a:srgbClr val="E8D3A2"/>
                </a:solidFill>
                <a:latin typeface="Encode Sans Normal Black"/>
                <a:cs typeface="Encode Sans Normal Black"/>
              </a:defRPr>
            </a:lvl4pPr>
            <a:lvl5pPr marL="1828800" indent="0">
              <a:buNone/>
              <a:defRPr b="0" i="0">
                <a:solidFill>
                  <a:srgbClr val="E8D3A2"/>
                </a:solidFill>
                <a:latin typeface="Encode Sans Normal Black"/>
                <a:cs typeface="Encode Sans Normal Black"/>
              </a:defRPr>
            </a:lvl5pPr>
          </a:lstStyle>
          <a:p>
            <a:pPr lvl="0"/>
            <a:r>
              <a:rPr lang="en-US"/>
              <a:t>SUB-HEADER HERE (UNI SANS REGULAR, 24 PT.)</a:t>
            </a: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77334" y="6354234"/>
            <a:ext cx="2540000" cy="2667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783095" y="1425024"/>
            <a:ext cx="862709" cy="6892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71756" y="371511"/>
            <a:ext cx="8184663" cy="991998"/>
          </a:xfrm>
          <a:prstGeom prst="rect">
            <a:avLst/>
          </a:prstGeom>
        </p:spPr>
        <p:txBody>
          <a:bodyPr anchor="b"/>
          <a:lstStyle>
            <a:lvl1pPr algn="l">
              <a:defRPr sz="3000" b="1" i="0">
                <a:solidFill>
                  <a:schemeClr val="tx2"/>
                </a:solidFill>
                <a:latin typeface="Encode Sans Normal Black" charset="0"/>
                <a:ea typeface="Encode Sans Normal Black" charset="0"/>
                <a:cs typeface="Encode Sans Normal Black" charset="0"/>
              </a:defRPr>
            </a:lvl1pPr>
          </a:lstStyle>
          <a:p>
            <a:pPr lvl="0"/>
            <a:r>
              <a:rPr lang="en-US"/>
              <a:t>HEADER HERE </a:t>
            </a:r>
            <a:br>
              <a:rPr lang="en-US"/>
            </a:br>
            <a:r>
              <a:rPr lang="en-US"/>
              <a:t>(ENCODE NORMAL BLACK, 30 PT.)</a:t>
            </a:r>
          </a:p>
        </p:txBody>
      </p:sp>
    </p:spTree>
    <p:extLst>
      <p:ext uri="{BB962C8B-B14F-4D97-AF65-F5344CB8AC3E}">
        <p14:creationId xmlns:p14="http://schemas.microsoft.com/office/powerpoint/2010/main" val="27692405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er +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659305" y="1736725"/>
            <a:ext cx="8076956" cy="4015497"/>
          </a:xfrm>
          <a:prstGeom prst="rect">
            <a:avLst/>
          </a:prstGeom>
        </p:spPr>
        <p:txBody>
          <a:bodyPr/>
          <a:lstStyle>
            <a:lvl1pPr marL="342900" indent="-342900">
              <a:buFont typeface="Lucida Grande"/>
              <a:buChar char="&gt;"/>
              <a:defRPr sz="2400" b="1" i="0" baseline="0">
                <a:solidFill>
                  <a:schemeClr val="tx2"/>
                </a:solidFill>
                <a:latin typeface="Open Sans"/>
                <a:cs typeface="Open Sans"/>
              </a:defRPr>
            </a:lvl1pPr>
            <a:lvl2pPr>
              <a:defRPr sz="2000" b="1" i="0" baseline="0">
                <a:solidFill>
                  <a:schemeClr val="tx2"/>
                </a:solidFill>
                <a:latin typeface="Open Sans"/>
                <a:cs typeface="Open Sans"/>
              </a:defRPr>
            </a:lvl2pPr>
            <a:lvl3pPr marL="1143000" indent="-228600">
              <a:buSzPct val="100000"/>
              <a:buFont typeface="Lucida Grande"/>
              <a:buChar char="&gt;"/>
              <a:defRPr sz="1800" b="1" i="0" baseline="0">
                <a:solidFill>
                  <a:schemeClr val="tx2"/>
                </a:solidFill>
                <a:latin typeface="Open Sans"/>
                <a:cs typeface="Open Sans"/>
              </a:defRPr>
            </a:lvl3pPr>
            <a:lvl4pPr>
              <a:defRPr sz="1600" b="1" i="0" baseline="0">
                <a:solidFill>
                  <a:schemeClr val="tx2"/>
                </a:solidFill>
                <a:latin typeface="Open Sans"/>
                <a:cs typeface="Open Sans"/>
              </a:defRPr>
            </a:lvl4pPr>
            <a:lvl5pPr marL="2057400" indent="-228600">
              <a:buFont typeface="Lucida Grande"/>
              <a:buChar char="&gt;"/>
              <a:defRPr sz="1400" b="1" i="0" baseline="0">
                <a:solidFill>
                  <a:schemeClr val="tx2"/>
                </a:solidFill>
                <a:latin typeface="Open Sans"/>
                <a:cs typeface="Open Sans"/>
              </a:defRPr>
            </a:lvl5pPr>
          </a:lstStyle>
          <a:p>
            <a:pPr lvl="0"/>
            <a:r>
              <a:rPr lang="en-US"/>
              <a:t>Bulleted content here (Open Sans Bold, 24 pt.)</a:t>
            </a:r>
          </a:p>
          <a:p>
            <a:pPr lvl="1"/>
            <a:r>
              <a:rPr lang="en-US"/>
              <a:t>Second level (Open Sans Bold, 20)</a:t>
            </a:r>
          </a:p>
          <a:p>
            <a:pPr lvl="2"/>
            <a:r>
              <a:rPr lang="en-US"/>
              <a:t>Third level (Open Sans Bold, 18)</a:t>
            </a:r>
          </a:p>
          <a:p>
            <a:pPr lvl="3"/>
            <a:r>
              <a:rPr lang="en-US"/>
              <a:t>Fourth level (Open Sans Bold, 16)</a:t>
            </a:r>
          </a:p>
          <a:p>
            <a:pPr lvl="4"/>
            <a:r>
              <a:rPr lang="en-US"/>
              <a:t>Fifth level (Open Sans Bold, 14)</a:t>
            </a: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77334" y="6354234"/>
            <a:ext cx="2540000" cy="266700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783095" y="1425024"/>
            <a:ext cx="862709" cy="6892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71757" y="371511"/>
            <a:ext cx="7963088" cy="991998"/>
          </a:xfrm>
          <a:prstGeom prst="rect">
            <a:avLst/>
          </a:prstGeom>
        </p:spPr>
        <p:txBody>
          <a:bodyPr anchor="b"/>
          <a:lstStyle>
            <a:lvl1pPr algn="l">
              <a:defRPr sz="3000" b="1" i="0">
                <a:solidFill>
                  <a:schemeClr val="tx2"/>
                </a:solidFill>
                <a:latin typeface="Encode Sans Normal Black" charset="0"/>
                <a:ea typeface="Encode Sans Normal Black" charset="0"/>
                <a:cs typeface="Encode Sans Normal Black" charset="0"/>
              </a:defRPr>
            </a:lvl1pPr>
          </a:lstStyle>
          <a:p>
            <a:pPr lvl="0"/>
            <a:r>
              <a:rPr lang="en-US"/>
              <a:t>HEADER HERE </a:t>
            </a:r>
            <a:br>
              <a:rPr lang="en-US"/>
            </a:br>
            <a:r>
              <a:rPr lang="en-US"/>
              <a:t>(ENCODE NORMAL BLACK, 30 PT.)</a:t>
            </a:r>
          </a:p>
        </p:txBody>
      </p:sp>
    </p:spTree>
    <p:extLst>
      <p:ext uri="{BB962C8B-B14F-4D97-AF65-F5344CB8AC3E}">
        <p14:creationId xmlns:p14="http://schemas.microsoft.com/office/powerpoint/2010/main" val="32363379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er + Graphi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hart Placeholder 11"/>
          <p:cNvSpPr>
            <a:spLocks noGrp="1"/>
          </p:cNvSpPr>
          <p:nvPr>
            <p:ph type="chart" sz="quarter" idx="12" hasCustomPrompt="1"/>
          </p:nvPr>
        </p:nvSpPr>
        <p:spPr>
          <a:xfrm>
            <a:off x="766763" y="1736725"/>
            <a:ext cx="8021637" cy="44323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400" b="0" i="1" baseline="0">
                <a:solidFill>
                  <a:schemeClr val="tx2"/>
                </a:solidFill>
                <a:latin typeface="Open Sans Light"/>
                <a:cs typeface="Open Sans Light"/>
              </a:defRPr>
            </a:lvl1pPr>
          </a:lstStyle>
          <a:p>
            <a:r>
              <a:rPr lang="en-US"/>
              <a:t>Graphic Here</a:t>
            </a: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77334" y="6354234"/>
            <a:ext cx="2540000" cy="2667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783095" y="1425024"/>
            <a:ext cx="862709" cy="6892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71756" y="371511"/>
            <a:ext cx="8116643" cy="991998"/>
          </a:xfrm>
          <a:prstGeom prst="rect">
            <a:avLst/>
          </a:prstGeom>
        </p:spPr>
        <p:txBody>
          <a:bodyPr anchor="b"/>
          <a:lstStyle>
            <a:lvl1pPr algn="l">
              <a:defRPr sz="3000" b="1" i="0">
                <a:solidFill>
                  <a:schemeClr val="tx2"/>
                </a:solidFill>
                <a:latin typeface="Encode Sans Normal Black" charset="0"/>
                <a:ea typeface="Encode Sans Normal Black" charset="0"/>
                <a:cs typeface="Encode Sans Normal Black" charset="0"/>
              </a:defRPr>
            </a:lvl1pPr>
          </a:lstStyle>
          <a:p>
            <a:pPr lvl="0"/>
            <a:r>
              <a:rPr lang="en-US"/>
              <a:t>HEADER HERE </a:t>
            </a:r>
            <a:br>
              <a:rPr lang="en-US"/>
            </a:br>
            <a:r>
              <a:rPr lang="en-US"/>
              <a:t>(ENCODE NORMAL BLACK, 30 PT.)</a:t>
            </a:r>
          </a:p>
        </p:txBody>
      </p:sp>
    </p:spTree>
    <p:extLst>
      <p:ext uri="{BB962C8B-B14F-4D97-AF65-F5344CB8AC3E}">
        <p14:creationId xmlns:p14="http://schemas.microsoft.com/office/powerpoint/2010/main" val="38285603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Wordmark_center_Purple_HEX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039" y="6532177"/>
            <a:ext cx="2425295" cy="163374"/>
          </a:xfrm>
          <a:prstGeom prst="rect">
            <a:avLst/>
          </a:prstGeom>
        </p:spPr>
      </p:pic>
      <p:pic>
        <p:nvPicPr>
          <p:cNvPr id="7" name="Picture 6" descr="W Logo_Purple_2685_HEX.pn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72400" y="378987"/>
            <a:ext cx="1371600" cy="923544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779463" y="4587525"/>
            <a:ext cx="1390696" cy="121410"/>
          </a:xfrm>
          <a:prstGeom prst="rect">
            <a:avLst/>
          </a:prstGeom>
        </p:spPr>
      </p:pic>
      <p:sp>
        <p:nvSpPr>
          <p:cNvPr id="3" name="Title 2"/>
          <p:cNvSpPr>
            <a:spLocks noGrp="1"/>
          </p:cNvSpPr>
          <p:nvPr>
            <p:ph type="title" hasCustomPrompt="1"/>
          </p:nvPr>
        </p:nvSpPr>
        <p:spPr>
          <a:xfrm>
            <a:off x="671757" y="1880379"/>
            <a:ext cx="6972300" cy="2646441"/>
          </a:xfrm>
          <a:prstGeom prst="rect">
            <a:avLst/>
          </a:prstGeom>
        </p:spPr>
        <p:txBody>
          <a:bodyPr anchor="b"/>
          <a:lstStyle>
            <a:lvl1pPr algn="l">
              <a:defRPr sz="5000" b="1" i="0">
                <a:solidFill>
                  <a:srgbClr val="4B2E83"/>
                </a:solidFill>
                <a:latin typeface="Encode Sans Normal Black" charset="0"/>
                <a:ea typeface="Encode Sans Normal Black" charset="0"/>
                <a:cs typeface="Encode Sans Normal Black" charset="0"/>
              </a:defRPr>
            </a:lvl1pPr>
          </a:lstStyle>
          <a:p>
            <a:pPr lvl="0"/>
            <a:r>
              <a:rPr lang="en-US"/>
              <a:t>TITLE HERE</a:t>
            </a:r>
            <a:br>
              <a:rPr lang="en-US"/>
            </a:br>
            <a:r>
              <a:rPr lang="en-US"/>
              <a:t>ENCODE NORMAL</a:t>
            </a:r>
            <a:br>
              <a:rPr lang="en-US"/>
            </a:br>
            <a:r>
              <a:rPr lang="en-US"/>
              <a:t>BLACK, 50 PT. </a:t>
            </a:r>
          </a:p>
        </p:txBody>
      </p:sp>
    </p:spTree>
    <p:extLst>
      <p:ext uri="{BB962C8B-B14F-4D97-AF65-F5344CB8AC3E}">
        <p14:creationId xmlns:p14="http://schemas.microsoft.com/office/powerpoint/2010/main" val="33971910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8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1.xml"/><Relationship Id="rId2" Type="http://schemas.openxmlformats.org/officeDocument/2006/relationships/slideLayout" Target="../slideLayouts/slideLayout10.xml"/><Relationship Id="rId1" Type="http://schemas.openxmlformats.org/officeDocument/2006/relationships/slideLayout" Target="../slideLayouts/slideLayout9.xml"/><Relationship Id="rId5" Type="http://schemas.openxmlformats.org/officeDocument/2006/relationships/theme" Target="../theme/theme3.xml"/><Relationship Id="rId4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/>
            </a:gs>
            <a:gs pos="80000">
              <a:schemeClr val="accent2"/>
            </a:gs>
          </a:gsLst>
          <a:path path="circle">
            <a:fillToRect l="50000" t="-80000" r="50000" b="18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264963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  <p:sldLayoutId id="2147483655" r:id="rId2"/>
    <p:sldLayoutId id="2147483656" r:id="rId3"/>
    <p:sldLayoutId id="2147483657" r:id="rId4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rotWithShape="1">
          <a:gsLst>
            <a:gs pos="0">
              <a:schemeClr val="accent3"/>
            </a:gs>
            <a:gs pos="72000">
              <a:srgbClr val="4B2E83"/>
            </a:gs>
          </a:gsLst>
          <a:path path="circle">
            <a:fillToRect l="50000" t="-80000" r="50000" b="18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0370309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58" r:id="rId1"/>
    <p:sldLayoutId id="2147483659" r:id="rId2"/>
    <p:sldLayoutId id="2147483660" r:id="rId3"/>
    <p:sldLayoutId id="2147483661" r:id="rId4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198681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  <p:sldLayoutId id="2147483663" r:id="rId2"/>
    <p:sldLayoutId id="2147483664" r:id="rId3"/>
    <p:sldLayoutId id="2147483665" r:id="rId4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mailto:nscomply@uw.edu" TargetMode="External"/><Relationship Id="rId7" Type="http://schemas.openxmlformats.org/officeDocument/2006/relationships/hyperlink" Target="mailto:absnadvising@uw.edu" TargetMode="External"/><Relationship Id="rId2" Type="http://schemas.openxmlformats.org/officeDocument/2006/relationships/hyperlink" Target="https://students.nursing.uw.edu/clinical-skills/compliance/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wellbeing.uw.edu/husky-health/" TargetMode="External"/><Relationship Id="rId5" Type="http://schemas.openxmlformats.org/officeDocument/2006/relationships/hyperlink" Target="https://wellbeing.uw.edu/husky-health/immunity/hsip/" TargetMode="External"/><Relationship Id="rId4" Type="http://schemas.openxmlformats.org/officeDocument/2006/relationships/hyperlink" Target="mailto:myshots@uw.edu" TargetMode="Externa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mailto:myshots@uw.edu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students.nursing.uw.edu/clinicals-compliance/compliance-onboarding/" TargetMode="Externa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954" y="1293362"/>
            <a:ext cx="6202573" cy="726224"/>
          </a:xfrm>
        </p:spPr>
        <p:txBody>
          <a:bodyPr lIns="91440" tIns="45720" rIns="91440" bIns="45720" anchor="b"/>
          <a:lstStyle/>
          <a:p>
            <a:r>
              <a:rPr lang="en-US" sz="4000">
                <a:latin typeface="Encode Sans Normal Black"/>
              </a:rPr>
              <a:t>UW School of Nursing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E04FA7F-AC15-81D7-4897-12B98CFC6048}"/>
              </a:ext>
            </a:extLst>
          </p:cNvPr>
          <p:cNvSpPr txBox="1"/>
          <p:nvPr/>
        </p:nvSpPr>
        <p:spPr>
          <a:xfrm>
            <a:off x="684819" y="1878385"/>
            <a:ext cx="6204577" cy="73866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2400" b="1" dirty="0"/>
              <a:t>Office of Clinical Placements, Compliance</a:t>
            </a:r>
            <a:endParaRPr lang="en-US" sz="2400" b="1" dirty="0">
              <a:ea typeface="Calibri"/>
              <a:cs typeface="Calibri"/>
            </a:endParaRPr>
          </a:p>
          <a:p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38488C2-B00F-BABB-B57A-025883D682B7}"/>
              </a:ext>
            </a:extLst>
          </p:cNvPr>
          <p:cNvSpPr txBox="1"/>
          <p:nvPr/>
        </p:nvSpPr>
        <p:spPr>
          <a:xfrm>
            <a:off x="683350" y="2537538"/>
            <a:ext cx="5548888" cy="2062103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1600" b="1" u="sng" dirty="0">
                <a:cs typeface="Calibri"/>
              </a:rPr>
              <a:t>Compliance Introduction and Q&amp;A</a:t>
            </a:r>
            <a:endParaRPr lang="en-US" sz="1600" b="1" u="sng" dirty="0">
              <a:ea typeface="Calibri"/>
              <a:cs typeface="Calibri"/>
            </a:endParaRPr>
          </a:p>
          <a:p>
            <a:pPr marL="800100" lvl="1" indent="-342900">
              <a:buAutoNum type="arabicPeriod"/>
            </a:pPr>
            <a:r>
              <a:rPr lang="en-US" sz="1400" i="1" dirty="0">
                <a:ea typeface="Calibri"/>
                <a:cs typeface="Calibri"/>
              </a:rPr>
              <a:t>Meet Your Compliance Specialists</a:t>
            </a:r>
          </a:p>
          <a:p>
            <a:pPr marL="800100" lvl="1" indent="-342900">
              <a:buAutoNum type="arabicPeriod"/>
            </a:pPr>
            <a:r>
              <a:rPr lang="en-US" sz="1400" i="1" dirty="0">
                <a:ea typeface="Calibri"/>
                <a:cs typeface="Calibri"/>
              </a:rPr>
              <a:t>Why Compliance Matters</a:t>
            </a:r>
            <a:endParaRPr lang="en-US" i="1" dirty="0">
              <a:ea typeface="Calibri"/>
              <a:cs typeface="Calibri"/>
            </a:endParaRPr>
          </a:p>
          <a:p>
            <a:pPr marL="800100" lvl="1" indent="-342900">
              <a:buAutoNum type="arabicPeriod"/>
            </a:pPr>
            <a:r>
              <a:rPr lang="en-US" sz="1400" i="1" dirty="0">
                <a:ea typeface="Calibri"/>
                <a:cs typeface="Calibri"/>
              </a:rPr>
              <a:t>The Role of Nursing Students in Compliance</a:t>
            </a:r>
            <a:endParaRPr lang="en-US" i="1" dirty="0">
              <a:ea typeface="Calibri"/>
              <a:cs typeface="Calibri"/>
            </a:endParaRPr>
          </a:p>
          <a:p>
            <a:pPr marL="800100" lvl="1" indent="-342900">
              <a:buAutoNum type="arabicPeriod"/>
            </a:pPr>
            <a:r>
              <a:rPr lang="en-US" sz="1400" i="1" dirty="0">
                <a:ea typeface="Calibri"/>
                <a:cs typeface="Calibri"/>
              </a:rPr>
              <a:t>DNP Compliance Requirements</a:t>
            </a:r>
          </a:p>
          <a:p>
            <a:pPr marL="800100" lvl="1" indent="-342900">
              <a:buAutoNum type="arabicPeriod"/>
            </a:pPr>
            <a:r>
              <a:rPr lang="en-US" sz="1400" i="1" dirty="0">
                <a:ea typeface="Calibri"/>
                <a:cs typeface="Calibri"/>
              </a:rPr>
              <a:t>Student Expectations</a:t>
            </a:r>
          </a:p>
          <a:p>
            <a:pPr marL="800100" lvl="1" indent="-342900">
              <a:buAutoNum type="arabicPeriod"/>
            </a:pPr>
            <a:r>
              <a:rPr lang="en-US" sz="1400" i="1" dirty="0">
                <a:ea typeface="Calibri"/>
                <a:cs typeface="Calibri"/>
              </a:rPr>
              <a:t>Compliance Timeline</a:t>
            </a:r>
            <a:endParaRPr lang="en-US" i="1" dirty="0">
              <a:ea typeface="Calibri"/>
              <a:cs typeface="Calibri"/>
            </a:endParaRPr>
          </a:p>
          <a:p>
            <a:pPr marL="800100" lvl="1" indent="-342900">
              <a:buAutoNum type="arabicPeriod"/>
            </a:pPr>
            <a:r>
              <a:rPr lang="en-US" sz="1400" i="1" dirty="0">
                <a:ea typeface="Calibri"/>
                <a:cs typeface="Calibri"/>
              </a:rPr>
              <a:t>Tips &amp; Tricks</a:t>
            </a:r>
          </a:p>
          <a:p>
            <a:pPr marL="800100" lvl="1" indent="-342900">
              <a:buAutoNum type="arabicPeriod"/>
            </a:pPr>
            <a:r>
              <a:rPr lang="en-US" sz="1400" i="1" dirty="0">
                <a:ea typeface="Calibri"/>
                <a:cs typeface="Calibri"/>
              </a:rPr>
              <a:t>Q&amp;A</a:t>
            </a:r>
            <a:endParaRPr lang="en-US" i="1" dirty="0"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91347758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/>
        <p:txBody>
          <a:bodyPr lIns="91440" tIns="45720" rIns="91440" bIns="45720" anchor="t"/>
          <a:lstStyle/>
          <a:p>
            <a:pPr marL="0" indent="0">
              <a:buNone/>
            </a:pPr>
            <a:endParaRPr lang="en-US">
              <a:ea typeface="Open Sans"/>
            </a:endParaRPr>
          </a:p>
          <a:p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lIns="91440" tIns="45720" rIns="91440" bIns="45720" anchor="b"/>
          <a:lstStyle/>
          <a:p>
            <a:r>
              <a:rPr lang="en-US" sz="3600">
                <a:latin typeface="Open Sans"/>
              </a:rPr>
              <a:t>Resources</a:t>
            </a:r>
            <a:endParaRPr lang="en-US" sz="360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4294967295"/>
          </p:nvPr>
        </p:nvSpPr>
        <p:spPr>
          <a:xfrm>
            <a:off x="400114" y="1544638"/>
            <a:ext cx="8743886" cy="4933950"/>
          </a:xfrm>
          <a:prstGeom prst="rect">
            <a:avLst/>
          </a:prstGeom>
        </p:spPr>
        <p:txBody>
          <a:bodyPr lIns="91440" tIns="45720" rIns="91440" bIns="45720" anchor="t">
            <a:noAutofit/>
          </a:bodyPr>
          <a:lstStyle/>
          <a:p>
            <a:pPr marL="342900" indent="-342900">
              <a:buChar char="•"/>
            </a:pPr>
            <a:r>
              <a:rPr lang="en-US" sz="1800" dirty="0">
                <a:latin typeface="Calibri"/>
                <a:ea typeface="Calibri"/>
                <a:cs typeface="Calibri"/>
              </a:rPr>
              <a:t>Visit our website for important dates, deadlines, documents, tutorials, and more! </a:t>
            </a:r>
          </a:p>
          <a:p>
            <a:pPr marL="800100" lvl="1" indent="-342900">
              <a:lnSpc>
                <a:spcPct val="90000"/>
              </a:lnSpc>
              <a:buFont typeface="Courier New"/>
              <a:buChar char="o"/>
            </a:pPr>
            <a:r>
              <a:rPr lang="en-US" sz="1800" dirty="0">
                <a:latin typeface="Calibri"/>
                <a:ea typeface="Calibri"/>
                <a:cs typeface="Calibri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https://students.nursing.uw.edu/clinical-skills/compliance/</a:t>
            </a:r>
            <a:endParaRPr lang="en-US" sz="1800" dirty="0">
              <a:latin typeface="Calibri"/>
              <a:ea typeface="Calibri"/>
              <a:cs typeface="Calibri"/>
            </a:endParaRPr>
          </a:p>
          <a:p>
            <a:pPr marL="742950" lvl="1" indent="-285750">
              <a:buFont typeface="Arial"/>
              <a:buChar char="•"/>
            </a:pPr>
            <a:endParaRPr lang="en-US" sz="1800" dirty="0">
              <a:latin typeface="Calibri"/>
              <a:ea typeface="Calibri"/>
              <a:cs typeface="Calibri"/>
            </a:endParaRPr>
          </a:p>
          <a:p>
            <a:pPr marL="342900" indent="-342900">
              <a:buFont typeface="Arial,Sans-Serif"/>
              <a:buChar char="•"/>
            </a:pPr>
            <a:r>
              <a:rPr lang="en-US" sz="1800" dirty="0">
                <a:latin typeface="Calibri"/>
                <a:ea typeface="Calibri"/>
                <a:cs typeface="Calibri"/>
              </a:rPr>
              <a:t>General questions and assistance with </a:t>
            </a:r>
            <a:r>
              <a:rPr lang="en-US" sz="1800" dirty="0" err="1">
                <a:latin typeface="Calibri"/>
                <a:ea typeface="Calibri"/>
                <a:cs typeface="Calibri"/>
              </a:rPr>
              <a:t>Exxat</a:t>
            </a:r>
            <a:r>
              <a:rPr lang="en-US" sz="1800" dirty="0">
                <a:latin typeface="Calibri"/>
                <a:ea typeface="Calibri"/>
                <a:cs typeface="Calibri"/>
              </a:rPr>
              <a:t>? </a:t>
            </a:r>
          </a:p>
          <a:p>
            <a:pPr marL="800100" lvl="1" indent="-342900">
              <a:lnSpc>
                <a:spcPct val="90000"/>
              </a:lnSpc>
              <a:buFont typeface="Courier New"/>
              <a:buChar char="o"/>
            </a:pPr>
            <a:r>
              <a:rPr lang="en-US" sz="1800" dirty="0">
                <a:latin typeface="Calibri"/>
                <a:ea typeface="Calibri"/>
                <a:cs typeface="Calibri"/>
              </a:rPr>
              <a:t>Email SON compliance at </a:t>
            </a:r>
            <a:r>
              <a:rPr lang="en-US" sz="1800" dirty="0">
                <a:latin typeface="Calibri"/>
                <a:ea typeface="Calibri"/>
                <a:cs typeface="Calibri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nscomply@uw.edu</a:t>
            </a:r>
            <a:endParaRPr lang="en-US" sz="1800" dirty="0">
              <a:latin typeface="Calibri"/>
              <a:ea typeface="Calibri"/>
              <a:cs typeface="Calibri"/>
            </a:endParaRPr>
          </a:p>
          <a:p>
            <a:pPr marL="285750" indent="-285750">
              <a:buChar char="•"/>
            </a:pPr>
            <a:endParaRPr lang="en-US" sz="1800" dirty="0">
              <a:latin typeface="Calibri"/>
              <a:ea typeface="Calibri"/>
              <a:cs typeface="Calibri"/>
            </a:endParaRPr>
          </a:p>
          <a:p>
            <a:pPr marL="342900" indent="-342900">
              <a:buFont typeface="Arial,Sans-Serif"/>
              <a:buChar char="•"/>
            </a:pPr>
            <a:r>
              <a:rPr lang="en-US" sz="1800" dirty="0">
                <a:latin typeface="Calibri"/>
                <a:ea typeface="Calibri"/>
                <a:cs typeface="Calibri"/>
              </a:rPr>
              <a:t>Questions about immunization requirements and/or need assistance with </a:t>
            </a:r>
            <a:r>
              <a:rPr lang="en-US" sz="1800" dirty="0" err="1">
                <a:latin typeface="Calibri"/>
                <a:ea typeface="Calibri"/>
                <a:cs typeface="Calibri"/>
              </a:rPr>
              <a:t>Med+Proctor</a:t>
            </a:r>
            <a:r>
              <a:rPr lang="en-US" sz="1800" dirty="0">
                <a:latin typeface="Calibri"/>
                <a:ea typeface="Calibri"/>
                <a:cs typeface="Calibri"/>
              </a:rPr>
              <a:t>?</a:t>
            </a:r>
          </a:p>
          <a:p>
            <a:pPr marL="800100" lvl="1" indent="-342900">
              <a:lnSpc>
                <a:spcPct val="90000"/>
              </a:lnSpc>
              <a:buFont typeface="Courier New"/>
              <a:buChar char="o"/>
            </a:pPr>
            <a:r>
              <a:rPr lang="en-US" sz="1800" dirty="0">
                <a:latin typeface="Calibri"/>
                <a:ea typeface="Calibri"/>
                <a:cs typeface="Calibri"/>
              </a:rPr>
              <a:t>Email UW HSIP at </a:t>
            </a:r>
            <a:r>
              <a:rPr lang="en-US" sz="1800" dirty="0">
                <a:latin typeface="Calibri"/>
                <a:ea typeface="Calibri"/>
                <a:cs typeface="Calibri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myshots@uw.edu</a:t>
            </a:r>
            <a:endParaRPr lang="en-US" sz="1800" dirty="0">
              <a:latin typeface="Calibri"/>
              <a:ea typeface="Calibri"/>
              <a:cs typeface="Calibri"/>
            </a:endParaRPr>
          </a:p>
          <a:p>
            <a:pPr marL="800100" lvl="1" indent="-342900">
              <a:lnSpc>
                <a:spcPct val="90000"/>
              </a:lnSpc>
              <a:buFont typeface="Courier New,monospace"/>
              <a:buChar char="o"/>
            </a:pPr>
            <a:r>
              <a:rPr lang="en-US" sz="1800" dirty="0">
                <a:latin typeface="Calibri"/>
                <a:ea typeface="Calibri"/>
                <a:cs typeface="Calibri"/>
              </a:rPr>
              <a:t>HSIP Website: </a:t>
            </a:r>
            <a:r>
              <a:rPr lang="en-US" sz="1800" dirty="0">
                <a:latin typeface="Calibri"/>
                <a:ea typeface="Calibri"/>
                <a:cs typeface="Calibri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https://wellbeing.uw.edu/husky-health/immunity/hsip/</a:t>
            </a:r>
            <a:endParaRPr lang="en-US" sz="1800" dirty="0">
              <a:latin typeface="Calibri"/>
              <a:ea typeface="Calibri"/>
              <a:cs typeface="Calibri"/>
            </a:endParaRPr>
          </a:p>
          <a:p>
            <a:pPr marL="742950" lvl="1" indent="-285750">
              <a:buChar char="•"/>
            </a:pPr>
            <a:endParaRPr lang="en-US" sz="1800" dirty="0">
              <a:latin typeface="Calibri"/>
              <a:ea typeface="Calibri"/>
              <a:cs typeface="Calibri"/>
            </a:endParaRPr>
          </a:p>
          <a:p>
            <a:pPr marL="342900" indent="-342900">
              <a:buFont typeface="Arial,Sans-Serif"/>
              <a:buChar char="•"/>
            </a:pPr>
            <a:r>
              <a:rPr lang="en-US" sz="1800" dirty="0">
                <a:latin typeface="Calibri"/>
                <a:ea typeface="Calibri"/>
                <a:cs typeface="Calibri"/>
              </a:rPr>
              <a:t>UW Husky Health to schedule your immunization appointments: </a:t>
            </a:r>
            <a:r>
              <a:rPr lang="en-US" sz="1800" dirty="0">
                <a:latin typeface="Calibri"/>
                <a:ea typeface="Calibri"/>
                <a:cs typeface="Calibri"/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https://wellbeing.uw.edu/husky-health/</a:t>
            </a:r>
            <a:endParaRPr lang="en-US" sz="1800" dirty="0">
              <a:latin typeface="Calibri"/>
              <a:ea typeface="Calibri"/>
              <a:cs typeface="Calibri"/>
            </a:endParaRPr>
          </a:p>
          <a:p>
            <a:pPr marL="342900" indent="-342900">
              <a:buFont typeface="Arial,Sans-Serif"/>
              <a:buChar char="•"/>
            </a:pPr>
            <a:endParaRPr lang="en-US" sz="1800" dirty="0">
              <a:latin typeface="Calibri"/>
              <a:ea typeface="Calibri"/>
              <a:cs typeface="Calibri"/>
            </a:endParaRPr>
          </a:p>
          <a:p>
            <a:pPr marL="342900" indent="-342900">
              <a:buFont typeface="Arial,Sans-Serif"/>
              <a:buChar char="•"/>
            </a:pPr>
            <a:r>
              <a:rPr lang="en-US" sz="1800" dirty="0">
                <a:latin typeface="Calibri"/>
                <a:ea typeface="Calibri"/>
                <a:cs typeface="Calibri"/>
              </a:rPr>
              <a:t>DNP Advisor - </a:t>
            </a:r>
            <a:r>
              <a:rPr lang="en-US" sz="1800" dirty="0">
                <a:latin typeface="Calibri"/>
                <a:ea typeface="Calibri"/>
                <a:cs typeface="Calibri"/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dnpadvising@uw.edu</a:t>
            </a:r>
            <a:r>
              <a:rPr lang="en-US" sz="1800" dirty="0">
                <a:latin typeface="Calibri"/>
                <a:ea typeface="Calibri"/>
                <a:cs typeface="Calibri"/>
              </a:rPr>
              <a:t>.</a:t>
            </a:r>
          </a:p>
          <a:p>
            <a:endParaRPr lang="en-US" sz="2000" dirty="0">
              <a:latin typeface="Calibri"/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78279628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C7CD3B18-B055-0906-6E64-61FA910FC091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667542" y="1613158"/>
            <a:ext cx="8068719" cy="4139064"/>
          </a:xfrm>
        </p:spPr>
        <p:txBody>
          <a:bodyPr lIns="91440" tIns="45720" rIns="91440" bIns="45720" anchor="t"/>
          <a:lstStyle/>
          <a:p>
            <a:pPr>
              <a:buFont typeface="Arial,Sans-Serif"/>
              <a:buChar char="•"/>
            </a:pPr>
            <a:r>
              <a:rPr lang="en-US" b="0" dirty="0">
                <a:solidFill>
                  <a:srgbClr val="E8D3A2"/>
                </a:solidFill>
                <a:latin typeface="Calibri"/>
                <a:ea typeface="Calibri"/>
                <a:cs typeface="Calibri"/>
              </a:rPr>
              <a:t>Check your emails daily for potential updates.</a:t>
            </a:r>
          </a:p>
          <a:p>
            <a:pPr>
              <a:buFont typeface="Arial,Sans-Serif"/>
              <a:buChar char="•"/>
            </a:pPr>
            <a:endParaRPr lang="en-US" b="0" dirty="0">
              <a:solidFill>
                <a:srgbClr val="E8D3A2"/>
              </a:solidFill>
              <a:latin typeface="Calibri"/>
              <a:ea typeface="Calibri"/>
              <a:cs typeface="Calibri"/>
            </a:endParaRPr>
          </a:p>
          <a:p>
            <a:pPr>
              <a:buFont typeface="Arial,Sans-Serif"/>
              <a:buChar char="•"/>
            </a:pPr>
            <a:r>
              <a:rPr lang="en-US" b="0" dirty="0">
                <a:solidFill>
                  <a:srgbClr val="E8D3A2"/>
                </a:solidFill>
                <a:latin typeface="Calibri"/>
                <a:ea typeface="Calibri"/>
                <a:cs typeface="Calibri"/>
              </a:rPr>
              <a:t>Visit the SON compliance and HSIP websites for references on when and how to complete your compliance renewals.</a:t>
            </a:r>
          </a:p>
          <a:p>
            <a:pPr marL="0" indent="0">
              <a:buNone/>
            </a:pPr>
            <a:endParaRPr lang="en-US" b="0" dirty="0">
              <a:solidFill>
                <a:srgbClr val="E8D3A2"/>
              </a:solidFill>
              <a:latin typeface="Calibri"/>
              <a:ea typeface="Calibri"/>
              <a:cs typeface="Calibri"/>
            </a:endParaRPr>
          </a:p>
          <a:p>
            <a:pPr>
              <a:buFont typeface="Arial,Sans-Serif"/>
              <a:buChar char="•"/>
            </a:pPr>
            <a:r>
              <a:rPr lang="en-US" b="0" dirty="0">
                <a:solidFill>
                  <a:srgbClr val="E8D3A2"/>
                </a:solidFill>
                <a:latin typeface="Calibri"/>
                <a:ea typeface="Calibri"/>
                <a:cs typeface="Calibri"/>
              </a:rPr>
              <a:t>Familiarize yourself with the quarterly compliance renewal dates and start your renewals at least 3 weeks before the renewal date. You may even submit a renewal early.</a:t>
            </a:r>
          </a:p>
          <a:p>
            <a:pPr>
              <a:buFont typeface="Arial,Sans-Serif"/>
              <a:buChar char="•"/>
            </a:pPr>
            <a:endParaRPr lang="en-US" b="0" dirty="0">
              <a:solidFill>
                <a:srgbClr val="E8D3A2"/>
              </a:solidFill>
              <a:latin typeface="Calibri"/>
              <a:ea typeface="Calibri"/>
              <a:cs typeface="Calibri"/>
            </a:endParaRPr>
          </a:p>
          <a:p>
            <a:pPr>
              <a:buFont typeface="Arial,Sans-Serif"/>
              <a:buChar char="•"/>
            </a:pPr>
            <a:r>
              <a:rPr lang="en-US" b="0" dirty="0">
                <a:solidFill>
                  <a:srgbClr val="E8D3A2"/>
                </a:solidFill>
                <a:latin typeface="Calibri"/>
                <a:ea typeface="Calibri"/>
                <a:cs typeface="Calibri"/>
              </a:rPr>
              <a:t>Email us as early as possible if you have any questions or concerns.</a:t>
            </a:r>
          </a:p>
          <a:p>
            <a:pPr lvl="1">
              <a:buFont typeface="Arial,Sans-Serif"/>
              <a:buChar char="•"/>
            </a:pPr>
            <a:endParaRPr lang="en-US" b="0" dirty="0">
              <a:solidFill>
                <a:srgbClr val="E8D3A2"/>
              </a:solidFill>
              <a:latin typeface="Calibri"/>
              <a:ea typeface="Calibri"/>
              <a:cs typeface="Calibri"/>
            </a:endParaRPr>
          </a:p>
          <a:p>
            <a:pPr marL="0" indent="0">
              <a:buNone/>
            </a:pPr>
            <a:endParaRPr lang="en-US" dirty="0">
              <a:solidFill>
                <a:srgbClr val="FFFFFF"/>
              </a:solidFill>
              <a:ea typeface="Open Sans"/>
            </a:endParaRP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CAE65876-6F70-79B2-8CA7-41C3ECE43D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lIns="91440" tIns="45720" rIns="91440" bIns="45720" anchor="b"/>
          <a:lstStyle/>
          <a:p>
            <a:r>
              <a:rPr lang="en-US">
                <a:latin typeface="Encode Sans Normal Black"/>
              </a:rPr>
              <a:t>Tips to Stay Ahead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819848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BDAA11B1-11A1-6794-3214-DDAA1F6F6E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0464" y="184276"/>
            <a:ext cx="3211164" cy="1196649"/>
          </a:xfrm>
        </p:spPr>
        <p:txBody>
          <a:bodyPr lIns="91440" tIns="45720" rIns="91440" bIns="45720" anchor="b"/>
          <a:lstStyle/>
          <a:p>
            <a:r>
              <a:rPr lang="en-US">
                <a:latin typeface="Encode Sans Normal Black"/>
              </a:rPr>
              <a:t>Open for Q&amp;A</a:t>
            </a:r>
            <a:endParaRPr lang="en-US"/>
          </a:p>
        </p:txBody>
      </p:sp>
      <p:sp>
        <p:nvSpPr>
          <p:cNvPr id="5" name="Title 2">
            <a:extLst>
              <a:ext uri="{FF2B5EF4-FFF2-40B4-BE49-F238E27FC236}">
                <a16:creationId xmlns:a16="http://schemas.microsoft.com/office/drawing/2014/main" id="{642DD0C5-AC73-49D8-478B-3869B353A5F6}"/>
              </a:ext>
            </a:extLst>
          </p:cNvPr>
          <p:cNvSpPr txBox="1">
            <a:spLocks/>
          </p:cNvSpPr>
          <p:nvPr/>
        </p:nvSpPr>
        <p:spPr>
          <a:xfrm>
            <a:off x="2966463" y="2570424"/>
            <a:ext cx="3211164" cy="1183587"/>
          </a:xfrm>
          <a:prstGeom prst="rect">
            <a:avLst/>
          </a:prstGeom>
        </p:spPr>
        <p:txBody>
          <a:bodyPr lIns="91440" tIns="45720" rIns="91440" bIns="45720" anchor="b"/>
          <a:lstStyle>
            <a:lvl1pPr algn="l" defTabSz="457200" rtl="0" eaLnBrk="1" latinLnBrk="0" hangingPunct="1">
              <a:spcBef>
                <a:spcPct val="0"/>
              </a:spcBef>
              <a:buNone/>
              <a:defRPr sz="3000" b="1" i="0" kern="1200">
                <a:solidFill>
                  <a:schemeClr val="tx1"/>
                </a:solidFill>
                <a:latin typeface="Encode Sans Normal Black" charset="0"/>
                <a:ea typeface="Encode Sans Normal Black" charset="0"/>
                <a:cs typeface="Encode Sans Normal Black" charset="0"/>
              </a:defRPr>
            </a:lvl1pPr>
          </a:lstStyle>
          <a:p>
            <a:pPr algn="ctr"/>
            <a:r>
              <a:rPr lang="en-US" sz="3600">
                <a:latin typeface="Encode Sans Normal Black"/>
              </a:rPr>
              <a:t>Thank you </a:t>
            </a:r>
            <a:br>
              <a:rPr lang="en-US" sz="3600">
                <a:latin typeface="Encode Sans Normal Black"/>
              </a:rPr>
            </a:br>
            <a:r>
              <a:rPr lang="en-US" sz="3600">
                <a:solidFill>
                  <a:srgbClr val="E8D3A2"/>
                </a:solidFill>
                <a:latin typeface="Encode Sans Normal Black"/>
              </a:rPr>
              <a:t>GO DAWGS!</a:t>
            </a:r>
          </a:p>
          <a:p>
            <a:pPr algn="ctr"/>
            <a:endParaRPr lang="en-US"/>
          </a:p>
        </p:txBody>
      </p:sp>
      <p:pic>
        <p:nvPicPr>
          <p:cNvPr id="7" name="Picture 6" descr="UW Alumni Association | All we see is purple... Happy #SummerSolstice to  our entire #Husky family! Hope you find some time to chill and enjoy. |  Instagram">
            <a:extLst>
              <a:ext uri="{FF2B5EF4-FFF2-40B4-BE49-F238E27FC236}">
                <a16:creationId xmlns:a16="http://schemas.microsoft.com/office/drawing/2014/main" id="{F06B6E7A-E60B-2796-19FF-B7C2B48E4C8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00437" y="3428592"/>
            <a:ext cx="2143125" cy="2143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19842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666027" y="371511"/>
            <a:ext cx="8190392" cy="1037832"/>
          </a:xfrm>
        </p:spPr>
        <p:txBody>
          <a:bodyPr lIns="91440" tIns="45720" rIns="91440" bIns="45720" anchor="b"/>
          <a:lstStyle/>
          <a:p>
            <a:r>
              <a:rPr lang="en-US" sz="3200" b="0">
                <a:latin typeface="Encode Sans Normal Black"/>
              </a:rPr>
              <a:t>Meet your Compliance Specialists</a:t>
            </a:r>
            <a:endParaRPr lang="en-US" sz="3200"/>
          </a:p>
        </p:txBody>
      </p:sp>
      <p:pic>
        <p:nvPicPr>
          <p:cNvPr id="9" name="Picture 8" descr="A person smiling at the camera&#10;&#10;Description automatically generated">
            <a:extLst>
              <a:ext uri="{FF2B5EF4-FFF2-40B4-BE49-F238E27FC236}">
                <a16:creationId xmlns:a16="http://schemas.microsoft.com/office/drawing/2014/main" id="{7B089D76-8F39-9879-FEAE-C96E530E75C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7837" y="2102673"/>
            <a:ext cx="2024702" cy="265022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0" name="Picture 9" descr="A person in a graduation cap and gown&#10;&#10;Description automatically generated">
            <a:extLst>
              <a:ext uri="{FF2B5EF4-FFF2-40B4-BE49-F238E27FC236}">
                <a16:creationId xmlns:a16="http://schemas.microsoft.com/office/drawing/2014/main" id="{13A9F098-47F3-9EF5-FAD9-01AF81535A5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58297" y="2102673"/>
            <a:ext cx="2006649" cy="264596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1" name="TextBox 7">
            <a:extLst>
              <a:ext uri="{FF2B5EF4-FFF2-40B4-BE49-F238E27FC236}">
                <a16:creationId xmlns:a16="http://schemas.microsoft.com/office/drawing/2014/main" id="{5801F998-18E0-1077-E41C-79DFF6E78AB3}"/>
              </a:ext>
            </a:extLst>
          </p:cNvPr>
          <p:cNvSpPr txBox="1"/>
          <p:nvPr/>
        </p:nvSpPr>
        <p:spPr>
          <a:xfrm>
            <a:off x="258431" y="4823296"/>
            <a:ext cx="2441943" cy="369332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srgbClr val="E8D3A2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Janelle Carroll</a:t>
            </a:r>
            <a:endParaRPr kumimoji="0" lang="en-US" sz="2000" b="0" i="0" u="none" strike="noStrike" kern="1200" cap="none" spc="0" normalizeH="0" baseline="0" noProof="0">
              <a:ln>
                <a:noFill/>
              </a:ln>
              <a:solidFill>
                <a:srgbClr val="E8D3A2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2" name="TextBox 8">
            <a:extLst>
              <a:ext uri="{FF2B5EF4-FFF2-40B4-BE49-F238E27FC236}">
                <a16:creationId xmlns:a16="http://schemas.microsoft.com/office/drawing/2014/main" id="{EE52696B-3D80-A2D6-2BBB-1CB76FC4B98A}"/>
              </a:ext>
            </a:extLst>
          </p:cNvPr>
          <p:cNvSpPr txBox="1"/>
          <p:nvPr/>
        </p:nvSpPr>
        <p:spPr>
          <a:xfrm>
            <a:off x="2700594" y="4823296"/>
            <a:ext cx="2415363" cy="369332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srgbClr val="E8D3A2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Lanna Lee</a:t>
            </a: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E8D3A2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" name="TextBox 10">
            <a:extLst>
              <a:ext uri="{FF2B5EF4-FFF2-40B4-BE49-F238E27FC236}">
                <a16:creationId xmlns:a16="http://schemas.microsoft.com/office/drawing/2014/main" id="{BDE897EA-CF5B-C13F-F861-24E514969C66}"/>
              </a:ext>
            </a:extLst>
          </p:cNvPr>
          <p:cNvSpPr txBox="1"/>
          <p:nvPr/>
        </p:nvSpPr>
        <p:spPr>
          <a:xfrm>
            <a:off x="865695" y="4553939"/>
            <a:ext cx="3495021" cy="1384995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1" i="0" u="sng" strike="noStrike" kern="1200" cap="none" spc="0" normalizeH="0" baseline="0" noProof="0" dirty="0">
              <a:ln>
                <a:noFill/>
              </a:ln>
              <a:solidFill>
                <a:srgbClr val="E8D3A2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1" i="0" u="sng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/>
              <a:ea typeface="Calibri"/>
              <a:cs typeface="Calibri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/>
              <a:buChar char="o"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/>
              <a:ea typeface="Calibri"/>
              <a:cs typeface="Calibri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nscomply@uw.edu</a:t>
            </a: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/>
              <a:ea typeface="Calibri"/>
              <a:cs typeface="Calibri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1" i="0" u="none" strike="noStrike" kern="1200" cap="none" spc="0" normalizeH="0" baseline="0" noProof="0" dirty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29E7BCE-4B7D-2AC7-1FFE-62FA1C7DC2B0}"/>
              </a:ext>
            </a:extLst>
          </p:cNvPr>
          <p:cNvSpPr txBox="1"/>
          <p:nvPr/>
        </p:nvSpPr>
        <p:spPr>
          <a:xfrm>
            <a:off x="5113427" y="1995054"/>
            <a:ext cx="3855309" cy="2403863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sng" strike="noStrike" kern="1200" cap="none" spc="0" normalizeH="0" baseline="0" noProof="0" dirty="0">
                <a:ln>
                  <a:noFill/>
                </a:ln>
                <a:solidFill>
                  <a:srgbClr val="E8D3A2"/>
                </a:solidFill>
                <a:effectLst/>
                <a:uLnTx/>
                <a:uFillTx/>
                <a:latin typeface="Calibri"/>
                <a:ea typeface="Calibri"/>
                <a:cs typeface="Calibri"/>
              </a:rPr>
              <a:t>We can help you with:</a:t>
            </a:r>
          </a:p>
          <a:p>
            <a:pPr marL="342900" marR="0" lvl="0" indent="-342900" algn="l" defTabSz="4572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E8D3A2"/>
                </a:solidFill>
                <a:effectLst/>
                <a:uLnTx/>
                <a:uFillTx/>
                <a:latin typeface="Calibri"/>
                <a:ea typeface="Calibri"/>
                <a:cs typeface="Calibri"/>
              </a:rPr>
              <a:t>Contents of your welcome email</a:t>
            </a:r>
          </a:p>
          <a:p>
            <a:pPr marL="342900" marR="0" lvl="0" indent="-342900" algn="l" defTabSz="4572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E8D3A2"/>
                </a:solidFill>
                <a:effectLst/>
                <a:uLnTx/>
                <a:uFillTx/>
                <a:latin typeface="Calibri"/>
                <a:ea typeface="Calibri"/>
                <a:cs typeface="Calibri"/>
              </a:rPr>
              <a:t>Exxat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E8D3A2"/>
                </a:solidFill>
                <a:effectLst/>
                <a:uLnTx/>
                <a:uFillTx/>
                <a:latin typeface="Calibri"/>
                <a:ea typeface="Calibri"/>
                <a:cs typeface="Calibri"/>
              </a:rPr>
              <a:t> inquiries</a:t>
            </a:r>
          </a:p>
          <a:p>
            <a:pPr marL="342900" marR="0" lvl="0" indent="-342900" algn="l" defTabSz="4572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E8D3A2"/>
                </a:solidFill>
                <a:effectLst/>
                <a:uLnTx/>
                <a:uFillTx/>
                <a:latin typeface="Calibri"/>
                <a:ea typeface="Calibri"/>
                <a:cs typeface="Calibri"/>
              </a:rPr>
              <a:t>Compliance renewal inquiries</a:t>
            </a:r>
          </a:p>
          <a:p>
            <a:pPr marL="342900" marR="0" lvl="0" indent="-342900" algn="l" defTabSz="4572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E8D3A2"/>
                </a:solidFill>
                <a:effectLst/>
                <a:uLnTx/>
                <a:uFillTx/>
                <a:latin typeface="Calibri"/>
                <a:ea typeface="Calibri"/>
                <a:cs typeface="Calibri"/>
              </a:rPr>
              <a:t>Registration holds </a:t>
            </a:r>
          </a:p>
          <a:p>
            <a:pPr marL="342900" marR="0" lvl="0" indent="-342900" algn="l" defTabSz="4572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E8D3A2"/>
                </a:solidFill>
                <a:effectLst/>
                <a:uLnTx/>
                <a:uFillTx/>
                <a:latin typeface="Calibri"/>
                <a:ea typeface="Calibri"/>
                <a:cs typeface="Calibri"/>
              </a:rPr>
              <a:t>General compliance questions</a:t>
            </a:r>
          </a:p>
        </p:txBody>
      </p:sp>
    </p:spTree>
    <p:extLst>
      <p:ext uri="{BB962C8B-B14F-4D97-AF65-F5344CB8AC3E}">
        <p14:creationId xmlns:p14="http://schemas.microsoft.com/office/powerpoint/2010/main" val="21358263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7D48D203-F200-EC1A-339F-DC7E15EA5DED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F919C11-4F29-593D-D6EF-3E44F8649252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3840C7EB-C727-577A-08DB-FFED25FDF2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46CDECC-16F1-E4F8-48AB-6759C053448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04687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/>
        <p:txBody>
          <a:bodyPr lIns="91440" tIns="45720" rIns="91440" bIns="45720" anchor="t"/>
          <a:lstStyle/>
          <a:p>
            <a:pPr marL="0" indent="0">
              <a:buNone/>
            </a:pPr>
            <a:r>
              <a:rPr lang="en-US" sz="2000">
                <a:solidFill>
                  <a:schemeClr val="accent4">
                    <a:lumMod val="10000"/>
                  </a:schemeClr>
                </a:solidFill>
                <a:latin typeface="Calibri"/>
                <a:ea typeface="Open Sans"/>
              </a:rPr>
              <a:t>Compliance for nursing students</a:t>
            </a:r>
            <a:r>
              <a:rPr lang="en-US" sz="2000" b="0">
                <a:solidFill>
                  <a:schemeClr val="accent4">
                    <a:lumMod val="10000"/>
                  </a:schemeClr>
                </a:solidFill>
                <a:latin typeface="Calibri"/>
                <a:ea typeface="Open Sans"/>
              </a:rPr>
              <a:t>: Involves following laws, regulations, guidelines, and ethical standards related to healthcare.</a:t>
            </a:r>
            <a:endParaRPr lang="en-US" sz="2000">
              <a:solidFill>
                <a:schemeClr val="accent4">
                  <a:lumMod val="10000"/>
                </a:schemeClr>
              </a:solidFill>
              <a:ea typeface="Open Sans"/>
            </a:endParaRPr>
          </a:p>
          <a:p>
            <a:pPr marL="0" indent="0">
              <a:buNone/>
            </a:pPr>
            <a:endParaRPr lang="en-US" sz="1800">
              <a:solidFill>
                <a:schemeClr val="accent4">
                  <a:lumMod val="10000"/>
                </a:schemeClr>
              </a:solidFill>
              <a:ea typeface="Open Sans"/>
            </a:endParaRPr>
          </a:p>
          <a:p>
            <a:pPr marL="0" indent="0">
              <a:buNone/>
            </a:pPr>
            <a:r>
              <a:rPr lang="en-US" sz="1800">
                <a:solidFill>
                  <a:schemeClr val="accent4">
                    <a:lumMod val="10000"/>
                  </a:schemeClr>
                </a:solidFill>
                <a:ea typeface="Open Sans"/>
              </a:rPr>
              <a:t>Key Components</a:t>
            </a:r>
            <a:endParaRPr lang="en-US" sz="1800" b="0">
              <a:solidFill>
                <a:schemeClr val="accent4">
                  <a:lumMod val="10000"/>
                </a:schemeClr>
              </a:solidFill>
              <a:latin typeface="Calibri"/>
              <a:ea typeface="Open Sans"/>
            </a:endParaRPr>
          </a:p>
          <a:p>
            <a:pPr lvl="1">
              <a:buFont typeface="Courier New"/>
              <a:buChar char="o"/>
            </a:pPr>
            <a:r>
              <a:rPr lang="en-US" sz="1400">
                <a:solidFill>
                  <a:schemeClr val="accent4">
                    <a:lumMod val="10000"/>
                  </a:schemeClr>
                </a:solidFill>
                <a:ea typeface="Open Sans"/>
              </a:rPr>
              <a:t>Regulatory Compliance:</a:t>
            </a:r>
            <a:r>
              <a:rPr lang="en-US" sz="1400" b="0">
                <a:solidFill>
                  <a:srgbClr val="0D0D0D"/>
                </a:solidFill>
                <a:ea typeface="Open Sans"/>
              </a:rPr>
              <a:t> Adhering to healthcare laws and regulations.</a:t>
            </a:r>
            <a:endParaRPr lang="en-US" sz="1400">
              <a:ea typeface="Open Sans"/>
            </a:endParaRPr>
          </a:p>
          <a:p>
            <a:pPr lvl="1">
              <a:buFont typeface="Courier New"/>
              <a:buChar char="o"/>
            </a:pPr>
            <a:r>
              <a:rPr lang="en-US" sz="1400">
                <a:solidFill>
                  <a:schemeClr val="accent4">
                    <a:lumMod val="10000"/>
                  </a:schemeClr>
                </a:solidFill>
                <a:ea typeface="Open Sans"/>
              </a:rPr>
              <a:t>Institutional Compliance:</a:t>
            </a:r>
            <a:r>
              <a:rPr lang="en-US" sz="1400" b="0">
                <a:solidFill>
                  <a:srgbClr val="0D0D0D"/>
                </a:solidFill>
                <a:ea typeface="Open Sans"/>
              </a:rPr>
              <a:t> Following the SON and clinical site policies and procedures.</a:t>
            </a:r>
          </a:p>
          <a:p>
            <a:pPr lvl="1">
              <a:buFont typeface="Courier New"/>
              <a:buChar char="o"/>
            </a:pPr>
            <a:r>
              <a:rPr lang="en-US" sz="1400">
                <a:solidFill>
                  <a:schemeClr val="accent4">
                    <a:lumMod val="10000"/>
                  </a:schemeClr>
                </a:solidFill>
                <a:ea typeface="Open Sans"/>
              </a:rPr>
              <a:t>Ethical Standards:</a:t>
            </a:r>
            <a:r>
              <a:rPr lang="en-US" sz="1400" b="0">
                <a:solidFill>
                  <a:srgbClr val="0D0D0D"/>
                </a:solidFill>
                <a:ea typeface="Open Sans"/>
              </a:rPr>
              <a:t> Maintaining integrity and ethical behavior in all professional activities.</a:t>
            </a:r>
          </a:p>
          <a:p>
            <a:pPr marL="0" indent="0">
              <a:buNone/>
            </a:pPr>
            <a:endParaRPr lang="en-US" sz="1800" b="0">
              <a:solidFill>
                <a:srgbClr val="0D0D0D"/>
              </a:solidFill>
              <a:ea typeface="Open Sans"/>
            </a:endParaRPr>
          </a:p>
          <a:p>
            <a:pPr>
              <a:buNone/>
            </a:pPr>
            <a:r>
              <a:rPr lang="en-US" sz="1800">
                <a:solidFill>
                  <a:schemeClr val="accent4">
                    <a:lumMod val="10000"/>
                  </a:schemeClr>
                </a:solidFill>
                <a:ea typeface="Open Sans"/>
              </a:rPr>
              <a:t>Objectives</a:t>
            </a:r>
          </a:p>
          <a:p>
            <a:pPr lvl="1">
              <a:buFont typeface="Courier New"/>
              <a:buChar char="o"/>
            </a:pPr>
            <a:r>
              <a:rPr lang="en-US" sz="1400" b="0">
                <a:solidFill>
                  <a:srgbClr val="0D0D0D"/>
                </a:solidFill>
                <a:ea typeface="Open Sans"/>
              </a:rPr>
              <a:t>Ensure patient safety and quality care.</a:t>
            </a:r>
            <a:endParaRPr lang="en-US" sz="1400">
              <a:ea typeface="Open Sans"/>
            </a:endParaRPr>
          </a:p>
          <a:p>
            <a:pPr lvl="1">
              <a:buFont typeface="Courier New"/>
              <a:buChar char="o"/>
            </a:pPr>
            <a:r>
              <a:rPr lang="en-US" sz="1400" b="0">
                <a:solidFill>
                  <a:srgbClr val="0D0D0D"/>
                </a:solidFill>
                <a:ea typeface="Open Sans"/>
              </a:rPr>
              <a:t>Protect yourself and your institution from legal risks.</a:t>
            </a:r>
            <a:endParaRPr lang="en-US" sz="1400">
              <a:ea typeface="Open Sans"/>
            </a:endParaRPr>
          </a:p>
          <a:p>
            <a:pPr lvl="1">
              <a:buFont typeface="Courier New"/>
              <a:buChar char="o"/>
            </a:pPr>
            <a:r>
              <a:rPr lang="en-US" sz="1400" b="0">
                <a:solidFill>
                  <a:srgbClr val="0D0D0D"/>
                </a:solidFill>
                <a:ea typeface="Open Sans"/>
              </a:rPr>
              <a:t>Foster trust and professionalism within healthcare settings.</a:t>
            </a:r>
            <a:endParaRPr lang="en-US" sz="1400">
              <a:ea typeface="Open Sans"/>
            </a:endParaRPr>
          </a:p>
          <a:p>
            <a:pPr marL="0" indent="0">
              <a:buNone/>
            </a:pPr>
            <a:endParaRPr lang="en-US" sz="2000" b="0">
              <a:solidFill>
                <a:schemeClr val="accent4">
                  <a:lumMod val="10000"/>
                </a:schemeClr>
              </a:solidFill>
              <a:latin typeface="Calibri"/>
              <a:ea typeface="Open Sans"/>
            </a:endParaRPr>
          </a:p>
          <a:p>
            <a:pPr marL="0" indent="0">
              <a:buNone/>
            </a:pPr>
            <a:endParaRPr lang="en-US">
              <a:ea typeface="Open Sans"/>
            </a:endParaRPr>
          </a:p>
          <a:p>
            <a:pPr>
              <a:buFont typeface="Arial"/>
              <a:buChar char="•"/>
            </a:pPr>
            <a:endParaRPr lang="en-US">
              <a:ea typeface="Open Sans"/>
            </a:endParaRP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lIns="91440" tIns="45720" rIns="91440" bIns="45720" anchor="b"/>
          <a:lstStyle/>
          <a:p>
            <a:r>
              <a:rPr lang="en-US" sz="2800">
                <a:solidFill>
                  <a:srgbClr val="000000"/>
                </a:solidFill>
                <a:latin typeface="Open Sans"/>
              </a:rPr>
              <a:t>Why Compliance Matters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0978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75B9A449-428A-F7E1-E853-D041F7108602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 lIns="91440" tIns="45720" rIns="91440" bIns="45720" anchor="t"/>
          <a:lstStyle/>
          <a:p>
            <a:pPr marL="0" indent="0">
              <a:buNone/>
            </a:pPr>
            <a:r>
              <a:rPr lang="en-US" sz="1600">
                <a:solidFill>
                  <a:schemeClr val="accent4">
                    <a:lumMod val="10000"/>
                  </a:schemeClr>
                </a:solidFill>
                <a:ea typeface="Open Sans"/>
              </a:rPr>
              <a:t>1. Learning and Adhering to Policies</a:t>
            </a:r>
          </a:p>
          <a:p>
            <a:pPr lvl="1" indent="-342900">
              <a:buFont typeface="Courier New"/>
              <a:buChar char="o"/>
            </a:pPr>
            <a:r>
              <a:rPr lang="en-US" sz="1100">
                <a:solidFill>
                  <a:schemeClr val="accent4">
                    <a:lumMod val="10000"/>
                  </a:schemeClr>
                </a:solidFill>
                <a:ea typeface="Open Sans"/>
              </a:rPr>
              <a:t>Stay Informed:</a:t>
            </a:r>
            <a:r>
              <a:rPr lang="en-US" sz="1100" b="0">
                <a:solidFill>
                  <a:schemeClr val="accent4">
                    <a:lumMod val="10000"/>
                  </a:schemeClr>
                </a:solidFill>
                <a:ea typeface="Open Sans"/>
              </a:rPr>
              <a:t> Regularly review and understand compliance policies and procedures.</a:t>
            </a:r>
            <a:endParaRPr lang="en-US" sz="1100">
              <a:solidFill>
                <a:schemeClr val="accent4">
                  <a:lumMod val="10000"/>
                </a:schemeClr>
              </a:solidFill>
              <a:ea typeface="Open Sans"/>
            </a:endParaRPr>
          </a:p>
          <a:p>
            <a:pPr lvl="1" indent="-342900">
              <a:buFont typeface="Courier New"/>
              <a:buChar char="o"/>
            </a:pPr>
            <a:r>
              <a:rPr lang="en-US" sz="1100">
                <a:solidFill>
                  <a:schemeClr val="accent4">
                    <a:lumMod val="10000"/>
                  </a:schemeClr>
                </a:solidFill>
                <a:ea typeface="Open Sans"/>
              </a:rPr>
              <a:t>Ask Questions:</a:t>
            </a:r>
            <a:r>
              <a:rPr lang="en-US" sz="1100" b="0">
                <a:solidFill>
                  <a:schemeClr val="accent4">
                    <a:lumMod val="10000"/>
                  </a:schemeClr>
                </a:solidFill>
                <a:ea typeface="Open Sans"/>
              </a:rPr>
              <a:t> Seek clarification from SON compliance at nscomply@uw.edu when in doubt.</a:t>
            </a:r>
            <a:endParaRPr lang="en-US" sz="1100">
              <a:solidFill>
                <a:schemeClr val="accent4">
                  <a:lumMod val="10000"/>
                </a:schemeClr>
              </a:solidFill>
              <a:ea typeface="Open Sans"/>
            </a:endParaRPr>
          </a:p>
          <a:p>
            <a:pPr marL="400050" lvl="1" indent="0">
              <a:buNone/>
            </a:pPr>
            <a:endParaRPr lang="en-US" sz="1100" b="0">
              <a:solidFill>
                <a:schemeClr val="accent4">
                  <a:lumMod val="10000"/>
                </a:schemeClr>
              </a:solidFill>
              <a:ea typeface="Open Sans"/>
            </a:endParaRPr>
          </a:p>
          <a:p>
            <a:pPr marL="0" indent="0">
              <a:buNone/>
            </a:pPr>
            <a:r>
              <a:rPr lang="en-US" sz="1600">
                <a:solidFill>
                  <a:schemeClr val="accent4">
                    <a:lumMod val="10000"/>
                  </a:schemeClr>
                </a:solidFill>
                <a:ea typeface="Open Sans"/>
              </a:rPr>
              <a:t>2. Participating in Training and Completing Immunization Requirements</a:t>
            </a:r>
          </a:p>
          <a:p>
            <a:pPr lvl="1" indent="-342900">
              <a:buFont typeface="Courier New"/>
              <a:buChar char="o"/>
            </a:pPr>
            <a:r>
              <a:rPr lang="en-US" sz="1100">
                <a:solidFill>
                  <a:schemeClr val="accent4">
                    <a:lumMod val="10000"/>
                  </a:schemeClr>
                </a:solidFill>
                <a:ea typeface="Open Sans"/>
              </a:rPr>
              <a:t>Engage in Training:</a:t>
            </a:r>
            <a:r>
              <a:rPr lang="en-US" sz="1100" b="0">
                <a:solidFill>
                  <a:schemeClr val="accent4">
                    <a:lumMod val="10000"/>
                  </a:schemeClr>
                </a:solidFill>
                <a:ea typeface="Open Sans"/>
              </a:rPr>
              <a:t> Actively participate in relevant trainings, certifications, and immunization requirements.</a:t>
            </a:r>
            <a:endParaRPr lang="en-US" sz="1100">
              <a:solidFill>
                <a:schemeClr val="accent4">
                  <a:lumMod val="10000"/>
                </a:schemeClr>
              </a:solidFill>
              <a:ea typeface="Open Sans"/>
            </a:endParaRPr>
          </a:p>
          <a:p>
            <a:pPr lvl="1" indent="-342900">
              <a:buFont typeface="Courier New"/>
              <a:buChar char="o"/>
            </a:pPr>
            <a:r>
              <a:rPr lang="en-US" sz="1100">
                <a:solidFill>
                  <a:schemeClr val="accent4">
                    <a:lumMod val="10000"/>
                  </a:schemeClr>
                </a:solidFill>
                <a:ea typeface="Open Sans"/>
              </a:rPr>
              <a:t>Apply Knowledge:</a:t>
            </a:r>
            <a:r>
              <a:rPr lang="en-US" sz="1100" b="0">
                <a:solidFill>
                  <a:schemeClr val="accent4">
                    <a:lumMod val="10000"/>
                  </a:schemeClr>
                </a:solidFill>
                <a:ea typeface="Open Sans"/>
              </a:rPr>
              <a:t> Implement what you learn in your clinical practice.</a:t>
            </a:r>
            <a:endParaRPr lang="en-US" sz="1100">
              <a:solidFill>
                <a:schemeClr val="accent4">
                  <a:lumMod val="10000"/>
                </a:schemeClr>
              </a:solidFill>
              <a:ea typeface="Open Sans"/>
            </a:endParaRPr>
          </a:p>
          <a:p>
            <a:pPr marL="400050" lvl="1" indent="0">
              <a:buNone/>
            </a:pPr>
            <a:endParaRPr lang="en-US" sz="1100" b="0">
              <a:solidFill>
                <a:schemeClr val="accent4">
                  <a:lumMod val="10000"/>
                </a:schemeClr>
              </a:solidFill>
              <a:ea typeface="Open Sans"/>
            </a:endParaRPr>
          </a:p>
          <a:p>
            <a:pPr marL="0" indent="0">
              <a:buNone/>
            </a:pPr>
            <a:r>
              <a:rPr lang="en-US" sz="1600">
                <a:solidFill>
                  <a:schemeClr val="accent4">
                    <a:lumMod val="10000"/>
                  </a:schemeClr>
                </a:solidFill>
                <a:ea typeface="Open Sans"/>
              </a:rPr>
              <a:t>3. Practicing Ethical Behavior</a:t>
            </a:r>
          </a:p>
          <a:p>
            <a:pPr lvl="1" indent="-342900">
              <a:buFont typeface="Courier New"/>
              <a:buChar char="o"/>
            </a:pPr>
            <a:r>
              <a:rPr lang="en-US" sz="1100">
                <a:solidFill>
                  <a:schemeClr val="accent4">
                    <a:lumMod val="10000"/>
                  </a:schemeClr>
                </a:solidFill>
                <a:ea typeface="Open Sans"/>
              </a:rPr>
              <a:t>Patient Confidentiality:</a:t>
            </a:r>
            <a:r>
              <a:rPr lang="en-US" sz="1100" b="0">
                <a:solidFill>
                  <a:schemeClr val="accent4">
                    <a:lumMod val="10000"/>
                  </a:schemeClr>
                </a:solidFill>
                <a:ea typeface="Open Sans"/>
              </a:rPr>
              <a:t> Always maintain patient privacy and confidentiality.</a:t>
            </a:r>
            <a:endParaRPr lang="en-US" sz="1100">
              <a:solidFill>
                <a:schemeClr val="accent4">
                  <a:lumMod val="10000"/>
                </a:schemeClr>
              </a:solidFill>
              <a:ea typeface="Open Sans"/>
            </a:endParaRPr>
          </a:p>
          <a:p>
            <a:pPr lvl="1" indent="-342900">
              <a:buFont typeface="Courier New"/>
              <a:buChar char="o"/>
            </a:pPr>
            <a:r>
              <a:rPr lang="en-US" sz="1100">
                <a:solidFill>
                  <a:schemeClr val="accent4">
                    <a:lumMod val="10000"/>
                  </a:schemeClr>
                </a:solidFill>
                <a:ea typeface="Open Sans"/>
              </a:rPr>
              <a:t>Honesty and Integrity:</a:t>
            </a:r>
            <a:r>
              <a:rPr lang="en-US" sz="1100" b="0">
                <a:solidFill>
                  <a:schemeClr val="accent4">
                    <a:lumMod val="10000"/>
                  </a:schemeClr>
                </a:solidFill>
                <a:ea typeface="Open Sans"/>
              </a:rPr>
              <a:t> Demonstrate ethical behavior in all interactions and documentation.</a:t>
            </a:r>
            <a:endParaRPr lang="en-US" sz="1100">
              <a:solidFill>
                <a:schemeClr val="accent4">
                  <a:lumMod val="10000"/>
                </a:schemeClr>
              </a:solidFill>
              <a:ea typeface="Open Sans"/>
            </a:endParaRPr>
          </a:p>
          <a:p>
            <a:pPr marL="400050" lvl="1" indent="0">
              <a:buNone/>
            </a:pPr>
            <a:endParaRPr lang="en-US" sz="1100" b="0">
              <a:solidFill>
                <a:schemeClr val="accent4">
                  <a:lumMod val="10000"/>
                </a:schemeClr>
              </a:solidFill>
              <a:ea typeface="Open Sans"/>
            </a:endParaRPr>
          </a:p>
          <a:p>
            <a:pPr marL="0" indent="0">
              <a:buNone/>
            </a:pPr>
            <a:r>
              <a:rPr lang="en-US" sz="1600">
                <a:solidFill>
                  <a:schemeClr val="accent4">
                    <a:lumMod val="10000"/>
                  </a:schemeClr>
                </a:solidFill>
                <a:ea typeface="Open Sans"/>
              </a:rPr>
              <a:t>4. Reporting and Improving</a:t>
            </a:r>
          </a:p>
          <a:p>
            <a:pPr lvl="1" indent="-342900">
              <a:buFont typeface="Courier New"/>
              <a:buChar char="o"/>
            </a:pPr>
            <a:r>
              <a:rPr lang="en-US" sz="1100">
                <a:solidFill>
                  <a:schemeClr val="accent4">
                    <a:lumMod val="10000"/>
                  </a:schemeClr>
                </a:solidFill>
                <a:ea typeface="Open Sans"/>
              </a:rPr>
              <a:t>Incident Reporting:</a:t>
            </a:r>
            <a:r>
              <a:rPr lang="en-US" sz="1100" b="0">
                <a:solidFill>
                  <a:schemeClr val="accent4">
                    <a:lumMod val="10000"/>
                  </a:schemeClr>
                </a:solidFill>
                <a:ea typeface="Open Sans"/>
              </a:rPr>
              <a:t> Promptly report any compliance issues or safety concerns.</a:t>
            </a:r>
            <a:endParaRPr lang="en-US" sz="1100">
              <a:solidFill>
                <a:schemeClr val="accent4">
                  <a:lumMod val="10000"/>
                </a:schemeClr>
              </a:solidFill>
              <a:ea typeface="Open Sans"/>
            </a:endParaRPr>
          </a:p>
          <a:p>
            <a:pPr lvl="1" indent="-342900">
              <a:buFont typeface="Courier New"/>
              <a:buChar char="o"/>
            </a:pPr>
            <a:r>
              <a:rPr lang="en-US" sz="1100">
                <a:solidFill>
                  <a:schemeClr val="accent4">
                    <a:lumMod val="10000"/>
                  </a:schemeClr>
                </a:solidFill>
                <a:ea typeface="Open Sans"/>
              </a:rPr>
              <a:t>Continuous Improvement:</a:t>
            </a:r>
            <a:r>
              <a:rPr lang="en-US" sz="1100" b="0">
                <a:solidFill>
                  <a:schemeClr val="accent4">
                    <a:lumMod val="10000"/>
                  </a:schemeClr>
                </a:solidFill>
                <a:ea typeface="Open Sans"/>
              </a:rPr>
              <a:t> Be open to feedback and strive for continuous improvement in your practice.</a:t>
            </a:r>
            <a:endParaRPr lang="en-US" sz="1100">
              <a:solidFill>
                <a:schemeClr val="accent4">
                  <a:lumMod val="10000"/>
                </a:schemeClr>
              </a:solidFill>
              <a:ea typeface="Open Sans"/>
            </a:endParaRPr>
          </a:p>
          <a:p>
            <a:pPr>
              <a:buFont typeface="Arial"/>
              <a:buChar char="•"/>
            </a:pPr>
            <a:endParaRPr lang="en-US">
              <a:ea typeface="Open Sans"/>
            </a:endParaRP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8DA4D404-69A5-6BBC-9058-20BC22C794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lIns="91440" tIns="45720" rIns="91440" bIns="45720" anchor="b"/>
          <a:lstStyle/>
          <a:p>
            <a:r>
              <a:rPr lang="en-US" sz="2800">
                <a:solidFill>
                  <a:srgbClr val="0D0D0D"/>
                </a:solidFill>
                <a:latin typeface="Open Sans"/>
                <a:ea typeface="Open Sans"/>
                <a:cs typeface="Open Sans"/>
              </a:rPr>
              <a:t>The Role of Nursing Students in Compliance</a:t>
            </a:r>
            <a:endParaRPr lang="en-US" sz="2800"/>
          </a:p>
        </p:txBody>
      </p:sp>
    </p:spTree>
    <p:extLst>
      <p:ext uri="{BB962C8B-B14F-4D97-AF65-F5344CB8AC3E}">
        <p14:creationId xmlns:p14="http://schemas.microsoft.com/office/powerpoint/2010/main" val="109884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5623E456-5E2B-F249-5025-B92A6F04147C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 lIns="91440" tIns="45720" rIns="91440" bIns="45720" anchor="t"/>
          <a:lstStyle/>
          <a:p>
            <a:pPr marL="0" indent="0">
              <a:buNone/>
            </a:pPr>
            <a:endParaRPr lang="en-US" sz="2000" b="0" dirty="0">
              <a:ea typeface="Open Sans"/>
            </a:endParaRPr>
          </a:p>
          <a:p>
            <a:pPr>
              <a:buFont typeface="Arial"/>
              <a:buChar char="•"/>
            </a:pPr>
            <a:r>
              <a:rPr lang="en-US" sz="2000" b="0" dirty="0">
                <a:ea typeface="Open Sans"/>
              </a:rPr>
              <a:t>All compliance requirements must be met by August 7, 2026 and must remain </a:t>
            </a:r>
            <a:r>
              <a:rPr lang="en-US" sz="2000" dirty="0">
                <a:ea typeface="Open Sans"/>
              </a:rPr>
              <a:t>current at all times.</a:t>
            </a:r>
          </a:p>
          <a:p>
            <a:pPr>
              <a:buFont typeface="Arial"/>
              <a:buChar char="•"/>
            </a:pPr>
            <a:endParaRPr lang="en-US" sz="2000" b="0" dirty="0">
              <a:ea typeface="Open Sans"/>
            </a:endParaRPr>
          </a:p>
          <a:p>
            <a:pPr>
              <a:buFont typeface="Arial"/>
              <a:buChar char="•"/>
            </a:pPr>
            <a:r>
              <a:rPr lang="en-US" sz="2000" b="0" dirty="0">
                <a:ea typeface="Open Sans"/>
              </a:rPr>
              <a:t>Students are responsible for monitoring your compliance items and ensuring they are renewed on time.</a:t>
            </a:r>
            <a:endParaRPr lang="en-US" sz="2000" dirty="0">
              <a:ea typeface="Open Sans"/>
            </a:endParaRPr>
          </a:p>
          <a:p>
            <a:pPr>
              <a:buFont typeface="Arial"/>
              <a:buChar char="•"/>
            </a:pPr>
            <a:endParaRPr lang="en-US" sz="2000" b="0" dirty="0">
              <a:ea typeface="Open Sans"/>
            </a:endParaRPr>
          </a:p>
          <a:p>
            <a:pPr>
              <a:buFont typeface="Arial"/>
              <a:buChar char="•"/>
            </a:pPr>
            <a:r>
              <a:rPr lang="en-US" sz="2000" b="0" dirty="0">
                <a:ea typeface="Open Sans"/>
              </a:rPr>
              <a:t>Students are responsible for all costs associated with compliance requirements (registration, trainings, immunizations, etc.)</a:t>
            </a:r>
          </a:p>
          <a:p>
            <a:pPr>
              <a:buFont typeface="Arial"/>
              <a:buChar char="•"/>
            </a:pPr>
            <a:endParaRPr lang="en-US" sz="2000" b="0" dirty="0">
              <a:ea typeface="Open Sans"/>
            </a:endParaRPr>
          </a:p>
          <a:p>
            <a:pPr>
              <a:buFont typeface="Arial"/>
              <a:buChar char="•"/>
            </a:pPr>
            <a:r>
              <a:rPr lang="en-US" sz="2000" b="0" dirty="0">
                <a:ea typeface="Open Sans"/>
              </a:rPr>
              <a:t>Follow up with us when we’ve reached out to you. </a:t>
            </a:r>
            <a:br>
              <a:rPr lang="en-US" sz="2000" dirty="0">
                <a:ea typeface="Open Sans"/>
              </a:rPr>
            </a:br>
            <a:endParaRPr lang="en-US" dirty="0">
              <a:ea typeface="Open Sans"/>
            </a:endParaRPr>
          </a:p>
          <a:p>
            <a:pPr>
              <a:buFont typeface="Arial"/>
              <a:buChar char="•"/>
            </a:pPr>
            <a:endParaRPr lang="en-US" dirty="0">
              <a:ea typeface="Open Sans"/>
            </a:endParaRP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FB5D4FBF-F535-1D88-2609-34F1273B38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lIns="91440" tIns="45720" rIns="91440" bIns="45720" anchor="b"/>
          <a:lstStyle/>
          <a:p>
            <a:r>
              <a:rPr lang="en-US" sz="3200" dirty="0">
                <a:latin typeface="Encode Sans Normal Black"/>
              </a:rPr>
              <a:t>Student Expectations 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0013739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4CDB5524-87DD-A8E4-7348-934D4B4C6987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659305" y="1652631"/>
            <a:ext cx="8076956" cy="4099591"/>
          </a:xfrm>
        </p:spPr>
        <p:txBody>
          <a:bodyPr/>
          <a:lstStyle/>
          <a:p>
            <a:r>
              <a:rPr lang="en-US" sz="1800" dirty="0">
                <a:solidFill>
                  <a:schemeClr val="tx1"/>
                </a:solidFill>
              </a:rPr>
              <a:t>Received your </a:t>
            </a:r>
            <a:r>
              <a:rPr lang="en-US" sz="1800" dirty="0" err="1">
                <a:solidFill>
                  <a:schemeClr val="tx1"/>
                </a:solidFill>
              </a:rPr>
              <a:t>Exxat</a:t>
            </a:r>
            <a:r>
              <a:rPr lang="en-US" sz="1800" dirty="0">
                <a:solidFill>
                  <a:schemeClr val="tx1"/>
                </a:solidFill>
              </a:rPr>
              <a:t> invitation email (different from the </a:t>
            </a:r>
            <a:r>
              <a:rPr lang="en-US" sz="1800" dirty="0" err="1">
                <a:solidFill>
                  <a:schemeClr val="tx1"/>
                </a:solidFill>
              </a:rPr>
              <a:t>Exxat</a:t>
            </a:r>
            <a:r>
              <a:rPr lang="en-US" sz="1800" dirty="0">
                <a:solidFill>
                  <a:schemeClr val="tx1"/>
                </a:solidFill>
              </a:rPr>
              <a:t> welcome email).</a:t>
            </a:r>
          </a:p>
          <a:p>
            <a:pPr lvl="1"/>
            <a:r>
              <a:rPr lang="en-US" sz="1600" dirty="0"/>
              <a:t>Missing either email? Contact sonocp@uw.edu from your UW email with your name and program.</a:t>
            </a:r>
          </a:p>
          <a:p>
            <a:endParaRPr lang="en-US" sz="1800" dirty="0"/>
          </a:p>
          <a:p>
            <a:r>
              <a:rPr lang="en-US" sz="1800" dirty="0">
                <a:solidFill>
                  <a:schemeClr val="tx1"/>
                </a:solidFill>
              </a:rPr>
              <a:t>Received your </a:t>
            </a:r>
            <a:r>
              <a:rPr lang="en-US" sz="1800" dirty="0" err="1">
                <a:solidFill>
                  <a:schemeClr val="tx1"/>
                </a:solidFill>
              </a:rPr>
              <a:t>Med+Proctor</a:t>
            </a:r>
            <a:r>
              <a:rPr lang="en-US" sz="1800" dirty="0">
                <a:solidFill>
                  <a:schemeClr val="tx1"/>
                </a:solidFill>
              </a:rPr>
              <a:t> invitation to create your immunization account.</a:t>
            </a:r>
          </a:p>
          <a:p>
            <a:pPr lvl="1"/>
            <a:r>
              <a:rPr lang="en-US" sz="1600" dirty="0"/>
              <a:t>Missing the email? Contact </a:t>
            </a:r>
            <a:r>
              <a:rPr lang="en-US" sz="1600" dirty="0">
                <a:hlinkClick r:id="rId3"/>
              </a:rPr>
              <a:t>myshots@uw.edu</a:t>
            </a:r>
            <a:r>
              <a:rPr lang="en-US" sz="1600" dirty="0"/>
              <a:t> from your UW email with your name and program.</a:t>
            </a:r>
          </a:p>
          <a:p>
            <a:pPr marL="457200" lvl="1" indent="0">
              <a:buNone/>
            </a:pPr>
            <a:endParaRPr lang="en-US" sz="1600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DA933FB9-B0E2-7F3B-0D26-BB178B7F61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1757" y="679519"/>
            <a:ext cx="7963088" cy="595916"/>
          </a:xfrm>
        </p:spPr>
        <p:txBody>
          <a:bodyPr/>
          <a:lstStyle/>
          <a:p>
            <a:r>
              <a:rPr lang="en-US" dirty="0"/>
              <a:t>By now, you should have: </a:t>
            </a:r>
          </a:p>
        </p:txBody>
      </p:sp>
    </p:spTree>
    <p:extLst>
      <p:ext uri="{BB962C8B-B14F-4D97-AF65-F5344CB8AC3E}">
        <p14:creationId xmlns:p14="http://schemas.microsoft.com/office/powerpoint/2010/main" val="125413530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154453BB-041E-EA0D-AA5C-9AF04F5E40E5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 lIns="91440" tIns="45720" rIns="91440" bIns="45720" anchor="t"/>
          <a:lstStyle/>
          <a:p>
            <a:pPr>
              <a:buFont typeface="Arial"/>
              <a:buChar char="•"/>
            </a:pPr>
            <a:r>
              <a:rPr lang="en-US" sz="2000" b="0" dirty="0">
                <a:ea typeface="Open Sans"/>
              </a:rPr>
              <a:t>Pay enrollment deposit fee with UW and register for your UW NET ID</a:t>
            </a:r>
          </a:p>
          <a:p>
            <a:pPr>
              <a:buFont typeface="Arial"/>
              <a:buChar char="•"/>
            </a:pPr>
            <a:endParaRPr lang="en-US" sz="2000" b="0" dirty="0">
              <a:ea typeface="Open Sans"/>
            </a:endParaRPr>
          </a:p>
          <a:p>
            <a:pPr>
              <a:buFont typeface="Arial"/>
              <a:buChar char="•"/>
            </a:pPr>
            <a:r>
              <a:rPr lang="en-US" sz="2000" b="0" dirty="0">
                <a:ea typeface="Open Sans"/>
              </a:rPr>
              <a:t>Register for </a:t>
            </a:r>
            <a:r>
              <a:rPr lang="en-US" sz="2000" b="0" dirty="0" err="1">
                <a:ea typeface="Open Sans"/>
              </a:rPr>
              <a:t>Exxat</a:t>
            </a:r>
            <a:r>
              <a:rPr lang="en-US" sz="2000" b="0" dirty="0">
                <a:ea typeface="Open Sans"/>
              </a:rPr>
              <a:t> and </a:t>
            </a:r>
            <a:r>
              <a:rPr lang="en-US" sz="2000" b="0" dirty="0" err="1">
                <a:ea typeface="Open Sans"/>
              </a:rPr>
              <a:t>Med+Proctor</a:t>
            </a:r>
            <a:r>
              <a:rPr lang="en-US" sz="2000" b="0" dirty="0">
                <a:ea typeface="Open Sans"/>
              </a:rPr>
              <a:t> by Monday, June 15, 2026</a:t>
            </a:r>
          </a:p>
          <a:p>
            <a:pPr>
              <a:buFont typeface="Arial"/>
              <a:buChar char="•"/>
            </a:pPr>
            <a:endParaRPr lang="en-US" sz="2000" b="0" dirty="0">
              <a:ea typeface="Open Sans"/>
            </a:endParaRPr>
          </a:p>
          <a:p>
            <a:pPr>
              <a:buFont typeface="Arial"/>
              <a:buChar char="•"/>
            </a:pPr>
            <a:r>
              <a:rPr lang="en-US" sz="2000" b="0" dirty="0">
                <a:ea typeface="Open Sans"/>
              </a:rPr>
              <a:t>Submit religious/medical exemptions by June 15, 2026</a:t>
            </a:r>
          </a:p>
          <a:p>
            <a:pPr>
              <a:buFont typeface="Arial"/>
              <a:buChar char="•"/>
            </a:pPr>
            <a:endParaRPr lang="en-US" sz="2000" b="0" dirty="0">
              <a:ea typeface="Open Sans"/>
            </a:endParaRPr>
          </a:p>
          <a:p>
            <a:pPr>
              <a:buFont typeface="Arial"/>
              <a:buChar char="•"/>
            </a:pPr>
            <a:r>
              <a:rPr lang="en-US" sz="2000" b="0" dirty="0">
                <a:ea typeface="Open Sans"/>
              </a:rPr>
              <a:t>Submit all compliance requirements by Aug 7, 2026</a:t>
            </a:r>
          </a:p>
          <a:p>
            <a:pPr>
              <a:buFont typeface="Arial"/>
              <a:buChar char="•"/>
            </a:pPr>
            <a:endParaRPr lang="en-US" sz="2000" b="0" dirty="0">
              <a:ea typeface="Open Sans"/>
            </a:endParaRPr>
          </a:p>
          <a:p>
            <a:pPr>
              <a:buFont typeface="Arial"/>
              <a:buChar char="•"/>
            </a:pPr>
            <a:r>
              <a:rPr lang="en-US" sz="2000" b="0" dirty="0">
                <a:ea typeface="Open Sans"/>
              </a:rPr>
              <a:t>Submit 2026-2027 school year flu shot by Sept 4, 2026</a:t>
            </a:r>
            <a:endParaRPr lang="en-US" sz="2000" dirty="0">
              <a:ea typeface="Open Sans"/>
            </a:endParaRPr>
          </a:p>
          <a:p>
            <a:pPr>
              <a:buFont typeface="Arial"/>
              <a:buChar char="•"/>
            </a:pPr>
            <a:endParaRPr lang="en-US" sz="2000" b="0" dirty="0">
              <a:ea typeface="Open Sans"/>
            </a:endParaRPr>
          </a:p>
          <a:p>
            <a:pPr marL="0" indent="0">
              <a:buNone/>
            </a:pPr>
            <a:endParaRPr lang="en-US" b="0" dirty="0">
              <a:ea typeface="Open Sans"/>
            </a:endParaRP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2913804A-8371-A0EF-3BF9-0A3AB39EE0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lIns="91440" tIns="45720" rIns="91440" bIns="45720" anchor="b"/>
          <a:lstStyle/>
          <a:p>
            <a:r>
              <a:rPr lang="en-US" sz="3200" dirty="0">
                <a:latin typeface="Open Sans"/>
                <a:ea typeface="Open Sans"/>
                <a:cs typeface="Open Sans"/>
              </a:rPr>
              <a:t>Compliance Requirements/Deadlines</a:t>
            </a:r>
          </a:p>
        </p:txBody>
      </p:sp>
    </p:spTree>
    <p:extLst>
      <p:ext uri="{BB962C8B-B14F-4D97-AF65-F5344CB8AC3E}">
        <p14:creationId xmlns:p14="http://schemas.microsoft.com/office/powerpoint/2010/main" val="283037987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C3C03EDB-083E-0255-4466-D2CB138EA008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/>
              <a:t>The Background Check action item on </a:t>
            </a:r>
            <a:r>
              <a:rPr lang="en-US" dirty="0" err="1"/>
              <a:t>Exxat</a:t>
            </a:r>
            <a:r>
              <a:rPr lang="en-US" dirty="0"/>
              <a:t> is still in progress and has not yet been established. Please do not submit anything in </a:t>
            </a:r>
            <a:r>
              <a:rPr lang="en-US" dirty="0" err="1"/>
              <a:t>Exxat</a:t>
            </a:r>
            <a:r>
              <a:rPr lang="en-US" dirty="0"/>
              <a:t> until you receive instructions from SON Compliance.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All updates will be posted on the SON Compliance website: </a:t>
            </a:r>
            <a:r>
              <a:rPr lang="en-US" dirty="0">
                <a:hlinkClick r:id="rId2"/>
              </a:rPr>
              <a:t>https://students.nursing.uw.edu/clinicals-compliance/compliance-onboarding/</a:t>
            </a:r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F0DA13F4-85CB-D050-FBB4-B6953E1D92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Updates	</a:t>
            </a:r>
          </a:p>
        </p:txBody>
      </p:sp>
    </p:spTree>
    <p:extLst>
      <p:ext uri="{BB962C8B-B14F-4D97-AF65-F5344CB8AC3E}">
        <p14:creationId xmlns:p14="http://schemas.microsoft.com/office/powerpoint/2010/main" val="251237216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9">
      <a:dk1>
        <a:srgbClr val="4B2E83"/>
      </a:dk1>
      <a:lt1>
        <a:srgbClr val="E8D3A2"/>
      </a:lt1>
      <a:dk2>
        <a:srgbClr val="4B2E83"/>
      </a:dk2>
      <a:lt2>
        <a:srgbClr val="FFFFFF"/>
      </a:lt2>
      <a:accent1>
        <a:srgbClr val="4B2E83"/>
      </a:accent1>
      <a:accent2>
        <a:srgbClr val="E8D3A2"/>
      </a:accent2>
      <a:accent3>
        <a:srgbClr val="FFFFFF"/>
      </a:accent3>
      <a:accent4>
        <a:srgbClr val="D8D9DA"/>
      </a:accent4>
      <a:accent5>
        <a:srgbClr val="999999"/>
      </a:accent5>
      <a:accent6>
        <a:srgbClr val="917B4C"/>
      </a:accent6>
      <a:hlink>
        <a:srgbClr val="D8D9DA"/>
      </a:hlink>
      <a:folHlink>
        <a:srgbClr val="999999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Custom Design">
  <a:themeElements>
    <a:clrScheme name=" 3">
      <a:dk1>
        <a:srgbClr val="4B2E83"/>
      </a:dk1>
      <a:lt1>
        <a:srgbClr val="E8D3A2"/>
      </a:lt1>
      <a:dk2>
        <a:srgbClr val="4B2E83"/>
      </a:dk2>
      <a:lt2>
        <a:srgbClr val="FFFFFF"/>
      </a:lt2>
      <a:accent1>
        <a:srgbClr val="4B2E83"/>
      </a:accent1>
      <a:accent2>
        <a:srgbClr val="E8D3A2"/>
      </a:accent2>
      <a:accent3>
        <a:srgbClr val="FFFFFF"/>
      </a:accent3>
      <a:accent4>
        <a:srgbClr val="D8D9DA"/>
      </a:accent4>
      <a:accent5>
        <a:srgbClr val="999999"/>
      </a:accent5>
      <a:accent6>
        <a:srgbClr val="917B4C"/>
      </a:accent6>
      <a:hlink>
        <a:srgbClr val="D8D9DA"/>
      </a:hlink>
      <a:folHlink>
        <a:srgbClr val="999999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1_Custom Design">
  <a:themeElements>
    <a:clrScheme name=" 4">
      <a:dk1>
        <a:srgbClr val="4B2E83"/>
      </a:dk1>
      <a:lt1>
        <a:srgbClr val="E8D3A2"/>
      </a:lt1>
      <a:dk2>
        <a:srgbClr val="4B2E83"/>
      </a:dk2>
      <a:lt2>
        <a:srgbClr val="FFFFFF"/>
      </a:lt2>
      <a:accent1>
        <a:srgbClr val="4B2E83"/>
      </a:accent1>
      <a:accent2>
        <a:srgbClr val="E8D3A2"/>
      </a:accent2>
      <a:accent3>
        <a:srgbClr val="FFFFFF"/>
      </a:accent3>
      <a:accent4>
        <a:srgbClr val="D8D9DA"/>
      </a:accent4>
      <a:accent5>
        <a:srgbClr val="999999"/>
      </a:accent5>
      <a:accent6>
        <a:srgbClr val="917B4C"/>
      </a:accent6>
      <a:hlink>
        <a:srgbClr val="D8D9DA"/>
      </a:hlink>
      <a:folHlink>
        <a:srgbClr val="999999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Metadata/LabelInfo.xml><?xml version="1.0" encoding="utf-8"?>
<clbl:labelList xmlns:clbl="http://schemas.microsoft.com/office/2020/mipLabelMetadata">
  <clbl:label id="{f6b6dd5b-f02f-441a-99a0-162ac5060bd2}" enabled="0" method="" siteId="{f6b6dd5b-f02f-441a-99a0-162ac5060bd2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</TotalTime>
  <Words>767</Words>
  <Application>Microsoft Office PowerPoint</Application>
  <PresentationFormat>On-screen Show (4:3)</PresentationFormat>
  <Paragraphs>107</Paragraphs>
  <Slides>12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11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12</vt:i4>
      </vt:variant>
    </vt:vector>
  </HeadingPairs>
  <TitlesOfParts>
    <vt:vector size="26" baseType="lpstr">
      <vt:lpstr>Aptos</vt:lpstr>
      <vt:lpstr>Arial</vt:lpstr>
      <vt:lpstr>Arial,Sans-Serif</vt:lpstr>
      <vt:lpstr>Calibri</vt:lpstr>
      <vt:lpstr>Courier New</vt:lpstr>
      <vt:lpstr>Courier New,monospace</vt:lpstr>
      <vt:lpstr>Encode Sans Normal Black</vt:lpstr>
      <vt:lpstr>Lucida Grande</vt:lpstr>
      <vt:lpstr>Open Sans</vt:lpstr>
      <vt:lpstr>Open Sans Light</vt:lpstr>
      <vt:lpstr>Uni Sans Regular</vt:lpstr>
      <vt:lpstr>Office Theme</vt:lpstr>
      <vt:lpstr>Custom Design</vt:lpstr>
      <vt:lpstr>1_Custom Design</vt:lpstr>
      <vt:lpstr>UW School of Nursing</vt:lpstr>
      <vt:lpstr>Meet your Compliance Specialists</vt:lpstr>
      <vt:lpstr>PowerPoint Presentation</vt:lpstr>
      <vt:lpstr>Why Compliance Matters</vt:lpstr>
      <vt:lpstr>The Role of Nursing Students in Compliance</vt:lpstr>
      <vt:lpstr>Student Expectations </vt:lpstr>
      <vt:lpstr>By now, you should have: </vt:lpstr>
      <vt:lpstr>Compliance Requirements/Deadlines</vt:lpstr>
      <vt:lpstr>Updates </vt:lpstr>
      <vt:lpstr>Resources</vt:lpstr>
      <vt:lpstr>Tips to Stay Ahead</vt:lpstr>
      <vt:lpstr>Open for Q&amp;A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Alanya Cannon</dc:creator>
  <cp:lastModifiedBy>Lanna T Lee</cp:lastModifiedBy>
  <cp:revision>14</cp:revision>
  <dcterms:created xsi:type="dcterms:W3CDTF">2014-10-14T00:51:43Z</dcterms:created>
  <dcterms:modified xsi:type="dcterms:W3CDTF">2026-07-20T17:29:42Z</dcterms:modified>
</cp:coreProperties>
</file>