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0" r:id="rId5"/>
    <p:sldMasterId id="2147483652" r:id="rId6"/>
  </p:sldMasterIdLst>
  <p:notesMasterIdLst>
    <p:notesMasterId r:id="rId19"/>
  </p:notesMasterIdLst>
  <p:sldIdLst>
    <p:sldId id="259" r:id="rId7"/>
    <p:sldId id="257" r:id="rId8"/>
    <p:sldId id="274" r:id="rId9"/>
    <p:sldId id="260" r:id="rId10"/>
    <p:sldId id="264" r:id="rId11"/>
    <p:sldId id="268" r:id="rId12"/>
    <p:sldId id="275" r:id="rId13"/>
    <p:sldId id="269" r:id="rId14"/>
    <p:sldId id="277" r:id="rId15"/>
    <p:sldId id="258" r:id="rId16"/>
    <p:sldId id="272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9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2E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72" y="1040"/>
      </p:cViewPr>
      <p:guideLst>
        <p:guide orient="horz" pos="2160"/>
        <p:guide pos="49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1F1D19-3598-4A8D-80F5-524503F1E758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C2079C-584C-4F35-97CB-B366F24D9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313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C2079C-584C-4F35-97CB-B366F24D9A6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3132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6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8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W Logo_Purple_2685_HE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378987"/>
            <a:ext cx="1371600" cy="923544"/>
          </a:xfrm>
          <a:prstGeom prst="rect">
            <a:avLst/>
          </a:prstGeom>
        </p:spPr>
      </p:pic>
      <p:pic>
        <p:nvPicPr>
          <p:cNvPr id="4" name="Picture 3" descr="Wordmark_center_Purple_HEX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39" y="6532177"/>
            <a:ext cx="2425295" cy="163374"/>
          </a:xfrm>
          <a:prstGeom prst="rect">
            <a:avLst/>
          </a:prstGeom>
        </p:spPr>
      </p:pic>
      <p:pic>
        <p:nvPicPr>
          <p:cNvPr id="6" name="Picture 5" descr="Bar_RtAngle_HEX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39" y="4619072"/>
            <a:ext cx="1371600" cy="12450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7" y="1837360"/>
            <a:ext cx="6972300" cy="2646441"/>
          </a:xfrm>
          <a:prstGeom prst="rect">
            <a:avLst/>
          </a:prstGeom>
        </p:spPr>
        <p:txBody>
          <a:bodyPr anchor="b"/>
          <a:lstStyle>
            <a:lvl1pPr algn="l">
              <a:defRPr sz="5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TITLE HERE</a:t>
            </a:r>
            <a:br>
              <a:rPr lang="en-US"/>
            </a:br>
            <a:r>
              <a:rPr lang="en-US"/>
              <a:t>ENCODE NORMAL</a:t>
            </a:r>
            <a:br>
              <a:rPr lang="en-US"/>
            </a:br>
            <a:r>
              <a:rPr lang="en-US"/>
              <a:t>BLACK, 50 PT. </a:t>
            </a:r>
          </a:p>
        </p:txBody>
      </p:sp>
    </p:spTree>
    <p:extLst>
      <p:ext uri="{BB962C8B-B14F-4D97-AF65-F5344CB8AC3E}">
        <p14:creationId xmlns:p14="http://schemas.microsoft.com/office/powerpoint/2010/main" val="2390259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Sub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5" y="2320239"/>
            <a:ext cx="8197114" cy="3810086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rgbClr val="4B2E83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rgbClr val="4B2E83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rgbClr val="4B2E83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rgbClr val="4B2E83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rgbClr val="4B2E83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/>
              <a:t>Content here (Open Sans Bold, 24 pt.)</a:t>
            </a:r>
          </a:p>
          <a:p>
            <a:pPr lvl="1"/>
            <a:r>
              <a:rPr lang="en-US"/>
              <a:t>Second level (Open Sans Bold, 20)</a:t>
            </a:r>
          </a:p>
          <a:p>
            <a:pPr lvl="2"/>
            <a:r>
              <a:rPr lang="en-US"/>
              <a:t>Third level (Open Sans Bold, 18)</a:t>
            </a:r>
          </a:p>
          <a:p>
            <a:pPr lvl="3"/>
            <a:r>
              <a:rPr lang="en-US"/>
              <a:t>Fourth level (Open Sans Bold, 16)</a:t>
            </a:r>
          </a:p>
          <a:p>
            <a:pPr lvl="4"/>
            <a:r>
              <a:rPr lang="en-US"/>
              <a:t>Fifth level (Open Sans Bold, 14)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671757" y="1730667"/>
            <a:ext cx="8184662" cy="41117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2400" b="0" i="0" baseline="0">
                <a:solidFill>
                  <a:srgbClr val="4B2E83"/>
                </a:solidFill>
                <a:latin typeface="Uni Sans Regular"/>
                <a:cs typeface="Uni Sans Regular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/>
              <a:t>SUB-HEADER HERE (UNI SANS LIGHT, 24 PT.)</a:t>
            </a:r>
          </a:p>
        </p:txBody>
      </p:sp>
      <p:pic>
        <p:nvPicPr>
          <p:cNvPr id="7" name="Picture 6" descr="Wordmark_center_Purple_HE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39" y="6532177"/>
            <a:ext cx="2425295" cy="16337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79462" y="1426989"/>
            <a:ext cx="862711" cy="6893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6" y="371511"/>
            <a:ext cx="8184663" cy="99199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HEADER HERE </a:t>
            </a:r>
            <a:br>
              <a:rPr lang="en-US"/>
            </a:br>
            <a:r>
              <a:rPr lang="en-US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3072872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5" y="1736725"/>
            <a:ext cx="8196210" cy="4015497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rgbClr val="4B2E83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rgbClr val="4B2E83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rgbClr val="4B2E83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rgbClr val="4B2E83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rgbClr val="4B2E83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/>
              <a:t>Bulleted content here (Open Sans Bold, 24 pt.)</a:t>
            </a:r>
          </a:p>
          <a:p>
            <a:pPr lvl="1"/>
            <a:r>
              <a:rPr lang="en-US"/>
              <a:t>Second level (Open Sans Bold, 20)</a:t>
            </a:r>
          </a:p>
          <a:p>
            <a:pPr lvl="2"/>
            <a:r>
              <a:rPr lang="en-US"/>
              <a:t>Third level (Open Sans Bold, 18)</a:t>
            </a:r>
          </a:p>
          <a:p>
            <a:pPr lvl="3"/>
            <a:r>
              <a:rPr lang="en-US"/>
              <a:t>Fourth level (Open Sans Bold, 16)</a:t>
            </a:r>
          </a:p>
          <a:p>
            <a:pPr lvl="4"/>
            <a:r>
              <a:rPr lang="en-US"/>
              <a:t>Fifth level (Open Sans Bold, 14)</a:t>
            </a:r>
          </a:p>
        </p:txBody>
      </p:sp>
      <p:pic>
        <p:nvPicPr>
          <p:cNvPr id="8" name="Picture 7" descr="Wordmark_center_Purple_HE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39" y="6532177"/>
            <a:ext cx="2425295" cy="16337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79462" y="1426989"/>
            <a:ext cx="862711" cy="6893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6" y="371511"/>
            <a:ext cx="8183759" cy="99199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HEADER HERE </a:t>
            </a:r>
            <a:br>
              <a:rPr lang="en-US"/>
            </a:br>
            <a:r>
              <a:rPr lang="en-US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14502204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hart Placeholder 11"/>
          <p:cNvSpPr>
            <a:spLocks noGrp="1"/>
          </p:cNvSpPr>
          <p:nvPr>
            <p:ph type="chart" sz="quarter" idx="12" hasCustomPrompt="1"/>
          </p:nvPr>
        </p:nvSpPr>
        <p:spPr>
          <a:xfrm>
            <a:off x="766763" y="1736725"/>
            <a:ext cx="8021637" cy="44323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0" i="1" baseline="0">
                <a:solidFill>
                  <a:srgbClr val="4B2E83"/>
                </a:solidFill>
                <a:latin typeface="Open Sans Light"/>
                <a:cs typeface="Open Sans Light"/>
              </a:defRPr>
            </a:lvl1pPr>
          </a:lstStyle>
          <a:p>
            <a:r>
              <a:rPr lang="en-US"/>
              <a:t>Graphic Here</a:t>
            </a:r>
          </a:p>
        </p:txBody>
      </p:sp>
      <p:pic>
        <p:nvPicPr>
          <p:cNvPr id="7" name="Picture 6" descr="Wordmark_center_Purple_HE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39" y="6532177"/>
            <a:ext cx="2425295" cy="16337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79462" y="1426989"/>
            <a:ext cx="862711" cy="6893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7" y="381575"/>
            <a:ext cx="8116643" cy="99199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HEADER HERE </a:t>
            </a:r>
            <a:br>
              <a:rPr lang="en-US"/>
            </a:br>
            <a:r>
              <a:rPr lang="en-US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2489552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Sub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5" y="2320239"/>
            <a:ext cx="8197114" cy="3810086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rgbClr val="4B2E83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rgbClr val="4B2E83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rgbClr val="4B2E83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rgbClr val="4B2E83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rgbClr val="4B2E83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/>
              <a:t>Content here (Open Sans Bold, 24 pt.)</a:t>
            </a:r>
          </a:p>
          <a:p>
            <a:pPr lvl="1"/>
            <a:r>
              <a:rPr lang="en-US"/>
              <a:t>Second level (Open Sans Bold, 20)</a:t>
            </a:r>
          </a:p>
          <a:p>
            <a:pPr lvl="2"/>
            <a:r>
              <a:rPr lang="en-US"/>
              <a:t>Third level (Open Sans Bold, 18)</a:t>
            </a:r>
          </a:p>
          <a:p>
            <a:pPr lvl="3"/>
            <a:r>
              <a:rPr lang="en-US"/>
              <a:t>Fourth level (Open Sans Bold, 16)</a:t>
            </a:r>
          </a:p>
          <a:p>
            <a:pPr lvl="4"/>
            <a:r>
              <a:rPr lang="en-US"/>
              <a:t>Fifth level (Open Sans Bold, 14)</a:t>
            </a:r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671757" y="1730667"/>
            <a:ext cx="8184662" cy="41117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2400" b="0" i="0" baseline="0">
                <a:solidFill>
                  <a:srgbClr val="4B2E83"/>
                </a:solidFill>
                <a:latin typeface="Uni Sans Regular"/>
                <a:cs typeface="Uni Sans Regular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/>
              <a:t>SUB-HEADER HERE (UNI SANS LIGHT, 24 PT.)</a:t>
            </a:r>
          </a:p>
        </p:txBody>
      </p:sp>
      <p:pic>
        <p:nvPicPr>
          <p:cNvPr id="7" name="Picture 6" descr="Wordmark_center_Purple_HE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39" y="6532177"/>
            <a:ext cx="2425295" cy="163374"/>
          </a:xfrm>
          <a:prstGeom prst="rect">
            <a:avLst/>
          </a:prstGeom>
        </p:spPr>
      </p:pic>
      <p:pic>
        <p:nvPicPr>
          <p:cNvPr id="9" name="Picture 8" descr="Bar_RtAngle_HEX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050" y="1402894"/>
            <a:ext cx="1371201" cy="6964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7" y="371511"/>
            <a:ext cx="8184662" cy="99199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HEADER HERE </a:t>
            </a:r>
            <a:br>
              <a:rPr lang="en-US"/>
            </a:br>
            <a:r>
              <a:rPr lang="en-US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818143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5" y="1736725"/>
            <a:ext cx="8076956" cy="4015497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rgbClr val="4B2E83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rgbClr val="4B2E83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rgbClr val="4B2E83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rgbClr val="4B2E83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rgbClr val="4B2E83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/>
              <a:t>Bulleted content here (Open Sans Bold, 24 pt.)</a:t>
            </a:r>
          </a:p>
          <a:p>
            <a:pPr lvl="1"/>
            <a:r>
              <a:rPr lang="en-US"/>
              <a:t>Second level (Open Sans Bold, 20)</a:t>
            </a:r>
          </a:p>
          <a:p>
            <a:pPr lvl="2"/>
            <a:r>
              <a:rPr lang="en-US"/>
              <a:t>Third level (Open Sans Bold, 18)</a:t>
            </a:r>
          </a:p>
          <a:p>
            <a:pPr lvl="3"/>
            <a:r>
              <a:rPr lang="en-US"/>
              <a:t>Fourth level (Open Sans Bold, 16)</a:t>
            </a:r>
          </a:p>
          <a:p>
            <a:pPr lvl="4"/>
            <a:r>
              <a:rPr lang="en-US"/>
              <a:t>Fifth level (Open Sans Bold, 14)</a:t>
            </a:r>
          </a:p>
        </p:txBody>
      </p:sp>
      <p:pic>
        <p:nvPicPr>
          <p:cNvPr id="7" name="Picture 6" descr="Wordmark_center_Purple_HE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39" y="6532177"/>
            <a:ext cx="2425295" cy="163374"/>
          </a:xfrm>
          <a:prstGeom prst="rect">
            <a:avLst/>
          </a:prstGeom>
        </p:spPr>
      </p:pic>
      <p:pic>
        <p:nvPicPr>
          <p:cNvPr id="8" name="Picture 7" descr="Bar_RtAngle_HEX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050" y="1402894"/>
            <a:ext cx="1371201" cy="6964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7" y="371511"/>
            <a:ext cx="8064504" cy="99199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HEADER HERE </a:t>
            </a:r>
            <a:br>
              <a:rPr lang="en-US"/>
            </a:br>
            <a:r>
              <a:rPr lang="en-US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1785922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hart Placeholder 11"/>
          <p:cNvSpPr>
            <a:spLocks noGrp="1"/>
          </p:cNvSpPr>
          <p:nvPr>
            <p:ph type="chart" sz="quarter" idx="12" hasCustomPrompt="1"/>
          </p:nvPr>
        </p:nvSpPr>
        <p:spPr>
          <a:xfrm>
            <a:off x="766763" y="1736725"/>
            <a:ext cx="8021637" cy="44323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0" i="1" baseline="0">
                <a:solidFill>
                  <a:srgbClr val="4B2E83"/>
                </a:solidFill>
                <a:latin typeface="Open Sans Light"/>
                <a:cs typeface="Open Sans Light"/>
              </a:defRPr>
            </a:lvl1pPr>
          </a:lstStyle>
          <a:p>
            <a:r>
              <a:rPr lang="en-US"/>
              <a:t>Graphic Here</a:t>
            </a:r>
          </a:p>
        </p:txBody>
      </p:sp>
      <p:pic>
        <p:nvPicPr>
          <p:cNvPr id="8" name="Picture 7" descr="Wordmark_center_Purple_HE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39" y="6532177"/>
            <a:ext cx="2425295" cy="163374"/>
          </a:xfrm>
          <a:prstGeom prst="rect">
            <a:avLst/>
          </a:prstGeom>
        </p:spPr>
      </p:pic>
      <p:pic>
        <p:nvPicPr>
          <p:cNvPr id="6" name="Picture 5" descr="Bar_RtAngle_HEX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050" y="1402894"/>
            <a:ext cx="1371201" cy="6964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6" y="371511"/>
            <a:ext cx="8116643" cy="99199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HEADER HERE </a:t>
            </a:r>
            <a:br>
              <a:rPr lang="en-US"/>
            </a:br>
            <a:r>
              <a:rPr lang="en-US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3286547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UW_W Logo_Whit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408680"/>
            <a:ext cx="1371600" cy="92354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77334" y="6354234"/>
            <a:ext cx="2540000" cy="2667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92039" y="4613080"/>
            <a:ext cx="1390696" cy="12141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7" y="1842045"/>
            <a:ext cx="6972300" cy="2641756"/>
          </a:xfrm>
          <a:prstGeom prst="rect">
            <a:avLst/>
          </a:prstGeom>
        </p:spPr>
        <p:txBody>
          <a:bodyPr anchor="b"/>
          <a:lstStyle>
            <a:lvl1pPr algn="l">
              <a:defRPr sz="5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TITLE HERE</a:t>
            </a:r>
            <a:br>
              <a:rPr lang="en-US"/>
            </a:br>
            <a:r>
              <a:rPr lang="en-US"/>
              <a:t>ENCODE NORMAL</a:t>
            </a:r>
            <a:br>
              <a:rPr lang="en-US"/>
            </a:br>
            <a:r>
              <a:rPr lang="en-US"/>
              <a:t>BLACK, 50 PT. </a:t>
            </a:r>
          </a:p>
        </p:txBody>
      </p:sp>
    </p:spTree>
    <p:extLst>
      <p:ext uri="{BB962C8B-B14F-4D97-AF65-F5344CB8AC3E}">
        <p14:creationId xmlns:p14="http://schemas.microsoft.com/office/powerpoint/2010/main" val="2373491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Sub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5" y="2320239"/>
            <a:ext cx="8197114" cy="3810086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rgbClr val="FFFFFF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rgbClr val="FFFFFF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rgbClr val="FFFFFF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rgbClr val="FFFFFF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rgbClr val="FFFFFF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/>
              <a:t>Content here (Open Sans Bold, 24 pt.)</a:t>
            </a:r>
          </a:p>
          <a:p>
            <a:pPr lvl="1"/>
            <a:r>
              <a:rPr lang="en-US"/>
              <a:t>Second level (Open Sans Bold, 20)</a:t>
            </a:r>
          </a:p>
          <a:p>
            <a:pPr lvl="2"/>
            <a:r>
              <a:rPr lang="en-US"/>
              <a:t>Third level (Open Sans Bold, 18)</a:t>
            </a:r>
          </a:p>
          <a:p>
            <a:pPr lvl="3"/>
            <a:r>
              <a:rPr lang="en-US"/>
              <a:t>Fourth level (Open Sans Bold, 16)</a:t>
            </a:r>
          </a:p>
          <a:p>
            <a:pPr lvl="4"/>
            <a:r>
              <a:rPr lang="en-US"/>
              <a:t>Fifth level (Open Sans Bold, 14)</a:t>
            </a:r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671757" y="1730667"/>
            <a:ext cx="8184662" cy="41117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2400" b="0" i="0" baseline="0">
                <a:solidFill>
                  <a:schemeClr val="tx1"/>
                </a:solidFill>
                <a:latin typeface="Uni Sans Regular"/>
                <a:cs typeface="Uni Sans Regular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/>
              <a:t>SUB-HEADER HERE (UNI SANS REGULAR, 24 PT.)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77334" y="6354234"/>
            <a:ext cx="2540000" cy="2667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83095" y="1425024"/>
            <a:ext cx="862709" cy="6892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6" y="371511"/>
            <a:ext cx="8184663" cy="99199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HEADER HERE </a:t>
            </a:r>
            <a:br>
              <a:rPr lang="en-US"/>
            </a:br>
            <a:r>
              <a:rPr lang="en-US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2769240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5" y="1736725"/>
            <a:ext cx="8076956" cy="4015497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chemeClr val="tx2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chemeClr val="tx2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chemeClr val="tx2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chemeClr val="tx2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chemeClr val="tx2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/>
              <a:t>Bulleted content here (Open Sans Bold, 24 pt.)</a:t>
            </a:r>
          </a:p>
          <a:p>
            <a:pPr lvl="1"/>
            <a:r>
              <a:rPr lang="en-US"/>
              <a:t>Second level (Open Sans Bold, 20)</a:t>
            </a:r>
          </a:p>
          <a:p>
            <a:pPr lvl="2"/>
            <a:r>
              <a:rPr lang="en-US"/>
              <a:t>Third level (Open Sans Bold, 18)</a:t>
            </a:r>
          </a:p>
          <a:p>
            <a:pPr lvl="3"/>
            <a:r>
              <a:rPr lang="en-US"/>
              <a:t>Fourth level (Open Sans Bold, 16)</a:t>
            </a:r>
          </a:p>
          <a:p>
            <a:pPr lvl="4"/>
            <a:r>
              <a:rPr lang="en-US"/>
              <a:t>Fifth level (Open Sans Bold, 14)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77334" y="6354234"/>
            <a:ext cx="2540000" cy="2667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83095" y="1425024"/>
            <a:ext cx="862709" cy="6892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7" y="371511"/>
            <a:ext cx="7963088" cy="99199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HEADER HERE </a:t>
            </a:r>
            <a:br>
              <a:rPr lang="en-US"/>
            </a:br>
            <a:r>
              <a:rPr lang="en-US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3236337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hart Placeholder 11"/>
          <p:cNvSpPr>
            <a:spLocks noGrp="1"/>
          </p:cNvSpPr>
          <p:nvPr>
            <p:ph type="chart" sz="quarter" idx="12" hasCustomPrompt="1"/>
          </p:nvPr>
        </p:nvSpPr>
        <p:spPr>
          <a:xfrm>
            <a:off x="766763" y="1736725"/>
            <a:ext cx="8021637" cy="44323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0" i="1" baseline="0">
                <a:solidFill>
                  <a:schemeClr val="tx2"/>
                </a:solidFill>
                <a:latin typeface="Open Sans Light"/>
                <a:cs typeface="Open Sans Light"/>
              </a:defRPr>
            </a:lvl1pPr>
          </a:lstStyle>
          <a:p>
            <a:r>
              <a:rPr lang="en-US"/>
              <a:t>Graphic Here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77334" y="6354234"/>
            <a:ext cx="2540000" cy="2667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83095" y="1425024"/>
            <a:ext cx="862709" cy="6892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6" y="371511"/>
            <a:ext cx="8116643" cy="99199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HEADER HERE </a:t>
            </a:r>
            <a:br>
              <a:rPr lang="en-US"/>
            </a:br>
            <a:r>
              <a:rPr lang="en-US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3828560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Wordmark_center_Purple_HE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39" y="6532177"/>
            <a:ext cx="2425295" cy="163374"/>
          </a:xfrm>
          <a:prstGeom prst="rect">
            <a:avLst/>
          </a:prstGeom>
        </p:spPr>
      </p:pic>
      <p:pic>
        <p:nvPicPr>
          <p:cNvPr id="7" name="Picture 6" descr="W Logo_Purple_2685_HEX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378987"/>
            <a:ext cx="1371600" cy="92354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79463" y="4587525"/>
            <a:ext cx="1390696" cy="12141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71757" y="1880379"/>
            <a:ext cx="6972300" cy="2646441"/>
          </a:xfrm>
          <a:prstGeom prst="rect">
            <a:avLst/>
          </a:prstGeom>
        </p:spPr>
        <p:txBody>
          <a:bodyPr anchor="b"/>
          <a:lstStyle>
            <a:lvl1pPr algn="l">
              <a:defRPr sz="5000" b="1" i="0">
                <a:solidFill>
                  <a:srgbClr val="4B2E83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TITLE HERE</a:t>
            </a:r>
            <a:br>
              <a:rPr lang="en-US"/>
            </a:br>
            <a:r>
              <a:rPr lang="en-US"/>
              <a:t>ENCODE NORMAL</a:t>
            </a:r>
            <a:br>
              <a:rPr lang="en-US"/>
            </a:br>
            <a:r>
              <a:rPr lang="en-US"/>
              <a:t>BLACK, 50 PT. </a:t>
            </a:r>
          </a:p>
        </p:txBody>
      </p:sp>
    </p:spTree>
    <p:extLst>
      <p:ext uri="{BB962C8B-B14F-4D97-AF65-F5344CB8AC3E}">
        <p14:creationId xmlns:p14="http://schemas.microsoft.com/office/powerpoint/2010/main" val="3397191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/>
            </a:gs>
            <a:gs pos="80000">
              <a:schemeClr val="accent2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6496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1">
          <a:gsLst>
            <a:gs pos="0">
              <a:schemeClr val="accent3"/>
            </a:gs>
            <a:gs pos="72000">
              <a:srgbClr val="4B2E83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37030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9868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63" r:id="rId2"/>
    <p:sldLayoutId id="2147483664" r:id="rId3"/>
    <p:sldLayoutId id="2147483665" r:id="rId4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mailto:bsnadvising@uw.edu" TargetMode="External"/><Relationship Id="rId3" Type="http://schemas.openxmlformats.org/officeDocument/2006/relationships/hyperlink" Target="mailto:nscomply@uw.edu" TargetMode="External"/><Relationship Id="rId7" Type="http://schemas.openxmlformats.org/officeDocument/2006/relationships/hyperlink" Target="mailto:absnadvising@uw.edu" TargetMode="External"/><Relationship Id="rId2" Type="http://schemas.openxmlformats.org/officeDocument/2006/relationships/hyperlink" Target="https://students.nursing.uw.edu/clinical-skills/compliance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ellbeing.uw.edu/husky-health/" TargetMode="External"/><Relationship Id="rId5" Type="http://schemas.openxmlformats.org/officeDocument/2006/relationships/hyperlink" Target="https://wellbeing.uw.edu/husky-health/immunity/hsip/" TargetMode="External"/><Relationship Id="rId4" Type="http://schemas.openxmlformats.org/officeDocument/2006/relationships/hyperlink" Target="mailto:myshots@uw.edu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myshots@uw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students.nursing.uw.edu/clinicals-compliance/compliance-onboarding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954" y="1293362"/>
            <a:ext cx="6202573" cy="726224"/>
          </a:xfrm>
        </p:spPr>
        <p:txBody>
          <a:bodyPr lIns="91440" tIns="45720" rIns="91440" bIns="45720" anchor="b"/>
          <a:lstStyle/>
          <a:p>
            <a:r>
              <a:rPr lang="en-US" sz="4000">
                <a:latin typeface="Encode Sans Normal Black"/>
              </a:rPr>
              <a:t>UW School of Nursing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04FA7F-AC15-81D7-4897-12B98CFC6048}"/>
              </a:ext>
            </a:extLst>
          </p:cNvPr>
          <p:cNvSpPr txBox="1"/>
          <p:nvPr/>
        </p:nvSpPr>
        <p:spPr>
          <a:xfrm>
            <a:off x="684819" y="1878385"/>
            <a:ext cx="7769464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b="1" dirty="0"/>
              <a:t>Office of Student and Academic Services, Compliance</a:t>
            </a:r>
            <a:endParaRPr lang="en-US" sz="2400" b="1" dirty="0">
              <a:ea typeface="Calibri"/>
              <a:cs typeface="Calibri"/>
            </a:endParaRP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8488C2-B00F-BABB-B57A-025883D682B7}"/>
              </a:ext>
            </a:extLst>
          </p:cNvPr>
          <p:cNvSpPr txBox="1"/>
          <p:nvPr/>
        </p:nvSpPr>
        <p:spPr>
          <a:xfrm>
            <a:off x="689717" y="2792245"/>
            <a:ext cx="5542521" cy="163121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b="1" u="sng" dirty="0">
                <a:cs typeface="Calibri"/>
              </a:rPr>
              <a:t>Compliance Introduction and Q&amp;A</a:t>
            </a:r>
            <a:endParaRPr lang="en-US" sz="1600" b="1" u="sng" dirty="0">
              <a:ea typeface="Calibri"/>
              <a:cs typeface="Calibri"/>
            </a:endParaRPr>
          </a:p>
          <a:p>
            <a:pPr marL="800100" lvl="1" indent="-342900">
              <a:buAutoNum type="arabicPeriod"/>
            </a:pPr>
            <a:r>
              <a:rPr lang="en-US" sz="1400" i="1" dirty="0">
                <a:ea typeface="Calibri"/>
                <a:cs typeface="Calibri"/>
              </a:rPr>
              <a:t>Meet Your Compliance Specialists &amp; HSIP Team</a:t>
            </a:r>
          </a:p>
          <a:p>
            <a:pPr marL="800100" lvl="1" indent="-342900">
              <a:buAutoNum type="arabicPeriod"/>
            </a:pPr>
            <a:r>
              <a:rPr lang="en-US" sz="1400" i="1" dirty="0">
                <a:ea typeface="Calibri"/>
                <a:cs typeface="Calibri"/>
              </a:rPr>
              <a:t>Compliance Overview</a:t>
            </a:r>
          </a:p>
          <a:p>
            <a:pPr marL="800100" lvl="1" indent="-342900">
              <a:buAutoNum type="arabicPeriod"/>
            </a:pPr>
            <a:r>
              <a:rPr lang="en-US" sz="1400" i="1" dirty="0">
                <a:ea typeface="Calibri"/>
                <a:cs typeface="Calibri"/>
              </a:rPr>
              <a:t>Student Expectations</a:t>
            </a:r>
            <a:endParaRPr lang="en-US" i="1" dirty="0">
              <a:ea typeface="Calibri"/>
              <a:cs typeface="Calibri"/>
            </a:endParaRPr>
          </a:p>
          <a:p>
            <a:pPr marL="800100" lvl="1" indent="-342900">
              <a:buAutoNum type="arabicPeriod"/>
            </a:pPr>
            <a:r>
              <a:rPr lang="en-US" sz="1400" i="1" dirty="0">
                <a:ea typeface="Calibri"/>
                <a:cs typeface="Calibri"/>
              </a:rPr>
              <a:t>Requirements &amp; Deadlines</a:t>
            </a:r>
          </a:p>
          <a:p>
            <a:pPr marL="800100" lvl="1" indent="-342900">
              <a:buAutoNum type="arabicPeriod"/>
            </a:pPr>
            <a:r>
              <a:rPr lang="en-US" sz="1400" i="1" dirty="0">
                <a:ea typeface="Calibri"/>
                <a:cs typeface="Calibri"/>
              </a:rPr>
              <a:t>Tips &amp; Tricks</a:t>
            </a:r>
            <a:endParaRPr lang="en-US" i="1" dirty="0">
              <a:ea typeface="Calibri"/>
              <a:cs typeface="Calibri"/>
            </a:endParaRPr>
          </a:p>
          <a:p>
            <a:pPr marL="800100" lvl="1" indent="-342900">
              <a:buAutoNum type="arabicPeriod"/>
            </a:pPr>
            <a:r>
              <a:rPr lang="en-US" sz="1400" i="1" dirty="0">
                <a:ea typeface="Calibri"/>
                <a:cs typeface="Calibri"/>
              </a:rPr>
              <a:t>Q&amp;A</a:t>
            </a:r>
            <a:endParaRPr lang="en-US" i="1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134775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 lIns="91440" tIns="45720" rIns="91440" bIns="45720" anchor="t"/>
          <a:lstStyle/>
          <a:p>
            <a:pPr marL="0" indent="0">
              <a:buNone/>
            </a:pPr>
            <a:endParaRPr lang="en-US">
              <a:ea typeface="Open Sans"/>
            </a:endParaRPr>
          </a:p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b"/>
          <a:lstStyle/>
          <a:p>
            <a:r>
              <a:rPr lang="en-US" sz="3600" dirty="0">
                <a:latin typeface="Open Sans"/>
              </a:rPr>
              <a:t>Resources</a:t>
            </a:r>
            <a:endParaRPr lang="en-US" sz="36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4294967295"/>
          </p:nvPr>
        </p:nvSpPr>
        <p:spPr>
          <a:xfrm>
            <a:off x="400114" y="1581027"/>
            <a:ext cx="8743886" cy="4897561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/>
          <a:p>
            <a:pPr marL="342900" indent="-342900">
              <a:buChar char="•"/>
            </a:pPr>
            <a:r>
              <a:rPr lang="en-US" sz="1600" dirty="0">
                <a:latin typeface="Calibri"/>
                <a:ea typeface="Calibri"/>
                <a:cs typeface="Calibri"/>
              </a:rPr>
              <a:t>Visit our website for important dates, deadlines, documents, tutorials, and more! </a:t>
            </a:r>
          </a:p>
          <a:p>
            <a:pPr marL="800100" lvl="1" indent="-342900">
              <a:lnSpc>
                <a:spcPct val="90000"/>
              </a:lnSpc>
              <a:buFont typeface="Courier New"/>
              <a:buChar char="o"/>
            </a:pPr>
            <a:r>
              <a:rPr lang="en-US" sz="1600" dirty="0">
                <a:latin typeface="Calibri"/>
                <a:ea typeface="Calibri"/>
                <a:cs typeface="Calibri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https://students.nursing.uw.edu/clinical-skills/compliance/</a:t>
            </a:r>
            <a:endParaRPr lang="en-US" sz="1600" dirty="0">
              <a:latin typeface="Calibri"/>
              <a:ea typeface="Calibri"/>
              <a:cs typeface="Calibri"/>
            </a:endParaRPr>
          </a:p>
          <a:p>
            <a:pPr marL="742950" lvl="1" indent="-285750">
              <a:buFont typeface="Arial"/>
              <a:buChar char="•"/>
            </a:pPr>
            <a:endParaRPr lang="en-US" sz="1600" dirty="0">
              <a:latin typeface="Calibri"/>
              <a:ea typeface="Calibri"/>
              <a:cs typeface="Calibri"/>
            </a:endParaRPr>
          </a:p>
          <a:p>
            <a:pPr marL="342900" indent="-342900">
              <a:buFont typeface="Arial,Sans-Serif"/>
              <a:buChar char="•"/>
            </a:pPr>
            <a:r>
              <a:rPr lang="en-US" sz="1600" dirty="0">
                <a:latin typeface="Calibri"/>
                <a:ea typeface="Calibri"/>
                <a:cs typeface="Calibri"/>
              </a:rPr>
              <a:t>General questions and assistance with </a:t>
            </a:r>
            <a:r>
              <a:rPr lang="en-US" sz="1600" dirty="0" err="1">
                <a:latin typeface="Calibri"/>
                <a:ea typeface="Calibri"/>
                <a:cs typeface="Calibri"/>
              </a:rPr>
              <a:t>Exxat</a:t>
            </a:r>
            <a:r>
              <a:rPr lang="en-US" sz="1600" dirty="0">
                <a:latin typeface="Calibri"/>
                <a:ea typeface="Calibri"/>
                <a:cs typeface="Calibri"/>
              </a:rPr>
              <a:t>? </a:t>
            </a:r>
          </a:p>
          <a:p>
            <a:pPr marL="800100" lvl="1" indent="-342900">
              <a:lnSpc>
                <a:spcPct val="90000"/>
              </a:lnSpc>
              <a:buFont typeface="Courier New"/>
              <a:buChar char="o"/>
            </a:pPr>
            <a:r>
              <a:rPr lang="en-US" sz="1600" dirty="0">
                <a:latin typeface="Calibri"/>
                <a:ea typeface="Calibri"/>
                <a:cs typeface="Calibri"/>
              </a:rPr>
              <a:t>Email SON compliance at </a:t>
            </a:r>
            <a:r>
              <a:rPr lang="en-US" sz="1600" dirty="0">
                <a:latin typeface="Calibri"/>
                <a:ea typeface="Calibri"/>
                <a:cs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nscomply@uw.edu</a:t>
            </a:r>
            <a:endParaRPr lang="en-US" sz="1600" dirty="0">
              <a:latin typeface="Calibri"/>
              <a:ea typeface="Calibri"/>
              <a:cs typeface="Calibri"/>
            </a:endParaRPr>
          </a:p>
          <a:p>
            <a:pPr marL="285750" indent="-285750">
              <a:buChar char="•"/>
            </a:pPr>
            <a:endParaRPr lang="en-US" sz="1600" dirty="0">
              <a:latin typeface="Calibri"/>
              <a:ea typeface="Calibri"/>
              <a:cs typeface="Calibri"/>
            </a:endParaRPr>
          </a:p>
          <a:p>
            <a:pPr marL="342900" indent="-342900">
              <a:buFont typeface="Arial,Sans-Serif"/>
              <a:buChar char="•"/>
            </a:pPr>
            <a:r>
              <a:rPr lang="en-US" sz="1600" dirty="0">
                <a:latin typeface="Calibri"/>
                <a:ea typeface="Calibri"/>
                <a:cs typeface="Calibri"/>
              </a:rPr>
              <a:t>Questions about immunization requirements and/or need assistance with </a:t>
            </a:r>
            <a:r>
              <a:rPr lang="en-US" sz="1600" dirty="0" err="1">
                <a:latin typeface="Calibri"/>
                <a:ea typeface="Calibri"/>
                <a:cs typeface="Calibri"/>
              </a:rPr>
              <a:t>Med+Proctor</a:t>
            </a:r>
            <a:r>
              <a:rPr lang="en-US" sz="1600" dirty="0">
                <a:latin typeface="Calibri"/>
                <a:ea typeface="Calibri"/>
                <a:cs typeface="Calibri"/>
              </a:rPr>
              <a:t>?</a:t>
            </a:r>
          </a:p>
          <a:p>
            <a:pPr marL="800100" lvl="1" indent="-342900">
              <a:lnSpc>
                <a:spcPct val="90000"/>
              </a:lnSpc>
              <a:buFont typeface="Courier New"/>
              <a:buChar char="o"/>
            </a:pPr>
            <a:r>
              <a:rPr lang="en-US" sz="1600" dirty="0">
                <a:latin typeface="Calibri"/>
                <a:ea typeface="Calibri"/>
                <a:cs typeface="Calibri"/>
              </a:rPr>
              <a:t>Email UW HSIP at </a:t>
            </a:r>
            <a:r>
              <a:rPr lang="en-US" sz="1600" dirty="0">
                <a:latin typeface="Calibri"/>
                <a:ea typeface="Calibri"/>
                <a:cs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myshots@uw.edu</a:t>
            </a:r>
            <a:endParaRPr lang="en-US" sz="1600" dirty="0">
              <a:latin typeface="Calibri"/>
              <a:ea typeface="Calibri"/>
              <a:cs typeface="Calibri"/>
            </a:endParaRPr>
          </a:p>
          <a:p>
            <a:pPr marL="800100" lvl="1" indent="-342900">
              <a:lnSpc>
                <a:spcPct val="90000"/>
              </a:lnSpc>
              <a:buFont typeface="Courier New,monospace"/>
              <a:buChar char="o"/>
            </a:pPr>
            <a:r>
              <a:rPr lang="en-US" sz="1600" dirty="0">
                <a:latin typeface="Calibri"/>
                <a:ea typeface="Calibri"/>
                <a:cs typeface="Calibri"/>
              </a:rPr>
              <a:t>HSIP Website: </a:t>
            </a:r>
            <a:r>
              <a:rPr lang="en-US" sz="1600" dirty="0">
                <a:latin typeface="Calibri"/>
                <a:ea typeface="Calibri"/>
                <a:cs typeface="Calibri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https://wellbeing.uw.edu/husky-health/immunity/hsip/</a:t>
            </a:r>
            <a:endParaRPr lang="en-US" sz="1600" dirty="0">
              <a:latin typeface="Calibri"/>
              <a:ea typeface="Calibri"/>
              <a:cs typeface="Calibri"/>
            </a:endParaRPr>
          </a:p>
          <a:p>
            <a:pPr marL="742950" lvl="1" indent="-285750">
              <a:buChar char="•"/>
            </a:pPr>
            <a:endParaRPr lang="en-US" sz="1600" dirty="0">
              <a:latin typeface="Calibri"/>
              <a:ea typeface="Calibri"/>
              <a:cs typeface="Calibri"/>
            </a:endParaRPr>
          </a:p>
          <a:p>
            <a:pPr marL="342900" indent="-342900">
              <a:buFont typeface="Arial,Sans-Serif"/>
              <a:buChar char="•"/>
            </a:pPr>
            <a:r>
              <a:rPr lang="en-US" sz="1600" dirty="0">
                <a:latin typeface="Calibri"/>
                <a:ea typeface="Calibri"/>
                <a:cs typeface="Calibri"/>
              </a:rPr>
              <a:t>UW Husky Health to schedule your immunization appointments: </a:t>
            </a:r>
            <a:r>
              <a:rPr lang="en-US" sz="1600" dirty="0">
                <a:latin typeface="Calibri"/>
                <a:ea typeface="Calibri"/>
                <a:cs typeface="Calibri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https://wellbeing.uw.edu/husky-health/</a:t>
            </a:r>
            <a:endParaRPr lang="en-US" sz="1600" dirty="0">
              <a:latin typeface="Calibri"/>
              <a:ea typeface="Calibri"/>
              <a:cs typeface="Calibri"/>
            </a:endParaRPr>
          </a:p>
          <a:p>
            <a:pPr marL="342900" indent="-342900">
              <a:buFont typeface="Arial,Sans-Serif"/>
              <a:buChar char="•"/>
            </a:pPr>
            <a:endParaRPr lang="en-US" sz="1600" dirty="0">
              <a:latin typeface="Calibri"/>
              <a:ea typeface="Calibri"/>
              <a:cs typeface="Calibri"/>
            </a:endParaRPr>
          </a:p>
          <a:p>
            <a:pPr marL="342900" indent="-342900">
              <a:buFont typeface="Arial,Sans-Serif"/>
              <a:buChar char="•"/>
            </a:pPr>
            <a:r>
              <a:rPr lang="en-US" sz="1600" dirty="0">
                <a:latin typeface="Calibri"/>
                <a:ea typeface="Calibri"/>
                <a:cs typeface="Calibri"/>
              </a:rPr>
              <a:t>ABSN Advisor - </a:t>
            </a:r>
            <a:r>
              <a:rPr lang="en-US" sz="1600" dirty="0">
                <a:latin typeface="Calibri"/>
                <a:ea typeface="Calibri"/>
                <a:cs typeface="Calibri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absnadvising@uw.edu</a:t>
            </a:r>
            <a:r>
              <a:rPr lang="en-US" sz="1600" dirty="0">
                <a:latin typeface="Calibri"/>
                <a:ea typeface="Calibri"/>
                <a:cs typeface="Calibri"/>
              </a:rPr>
              <a:t>.</a:t>
            </a:r>
          </a:p>
          <a:p>
            <a:pPr marL="342900" indent="-342900">
              <a:buFont typeface="Arial,Sans-Serif"/>
              <a:buChar char="•"/>
            </a:pPr>
            <a:r>
              <a:rPr lang="en-US" sz="1600" dirty="0">
                <a:latin typeface="Calibri"/>
                <a:ea typeface="Calibri"/>
                <a:cs typeface="Calibri"/>
              </a:rPr>
              <a:t>BSN Advisor – </a:t>
            </a:r>
            <a:r>
              <a:rPr lang="en-US" sz="1600" dirty="0">
                <a:latin typeface="Calibri"/>
                <a:ea typeface="Calibri"/>
                <a:cs typeface="Calibri"/>
                <a:hlinkClick r:id="rId8"/>
              </a:rPr>
              <a:t>bsnadvising@uw.edu</a:t>
            </a:r>
            <a:endParaRPr lang="en-US" sz="1600" dirty="0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827962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7CD3B18-B055-0906-6E64-61FA910FC09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67542" y="1613158"/>
            <a:ext cx="8068719" cy="4139064"/>
          </a:xfrm>
        </p:spPr>
        <p:txBody>
          <a:bodyPr lIns="91440" tIns="45720" rIns="91440" bIns="45720" anchor="t"/>
          <a:lstStyle/>
          <a:p>
            <a:pPr>
              <a:buFont typeface="Arial,Sans-Serif"/>
              <a:buChar char="•"/>
            </a:pPr>
            <a:r>
              <a:rPr lang="en-US" b="0" dirty="0">
                <a:solidFill>
                  <a:srgbClr val="E8D3A2"/>
                </a:solidFill>
                <a:latin typeface="Calibri"/>
                <a:ea typeface="Calibri"/>
                <a:cs typeface="Calibri"/>
              </a:rPr>
              <a:t>Check your emails daily for potential updates.</a:t>
            </a:r>
          </a:p>
          <a:p>
            <a:pPr>
              <a:buFont typeface="Arial,Sans-Serif"/>
              <a:buChar char="•"/>
            </a:pPr>
            <a:endParaRPr lang="en-US" b="0" dirty="0">
              <a:solidFill>
                <a:srgbClr val="E8D3A2"/>
              </a:solidFill>
              <a:latin typeface="Calibri"/>
              <a:ea typeface="Calibri"/>
              <a:cs typeface="Calibri"/>
            </a:endParaRPr>
          </a:p>
          <a:p>
            <a:pPr>
              <a:buFont typeface="Arial,Sans-Serif"/>
              <a:buChar char="•"/>
            </a:pPr>
            <a:r>
              <a:rPr lang="en-US" b="0" dirty="0">
                <a:solidFill>
                  <a:srgbClr val="E8D3A2"/>
                </a:solidFill>
                <a:latin typeface="Calibri"/>
                <a:ea typeface="Calibri"/>
                <a:cs typeface="Calibri"/>
              </a:rPr>
              <a:t>Visit the SON compliance and HSIP websites for references on when and how to complete your compliance renewals.</a:t>
            </a:r>
          </a:p>
          <a:p>
            <a:pPr marL="0" indent="0">
              <a:buNone/>
            </a:pPr>
            <a:endParaRPr lang="en-US" b="0" dirty="0">
              <a:solidFill>
                <a:srgbClr val="E8D3A2"/>
              </a:solidFill>
              <a:latin typeface="Calibri"/>
              <a:ea typeface="Calibri"/>
              <a:cs typeface="Calibri"/>
            </a:endParaRPr>
          </a:p>
          <a:p>
            <a:pPr>
              <a:buFont typeface="Arial,Sans-Serif"/>
              <a:buChar char="•"/>
            </a:pPr>
            <a:r>
              <a:rPr lang="en-US" b="0" dirty="0">
                <a:solidFill>
                  <a:srgbClr val="E8D3A2"/>
                </a:solidFill>
                <a:latin typeface="Calibri"/>
                <a:ea typeface="Calibri"/>
                <a:cs typeface="Calibri"/>
              </a:rPr>
              <a:t>Familiarize yourself with the quarterly compliance renewal dates and start your renewals at least 3 weeks before the renewal date. You may even submit a renewal early.</a:t>
            </a:r>
          </a:p>
          <a:p>
            <a:pPr>
              <a:buFont typeface="Arial,Sans-Serif"/>
              <a:buChar char="•"/>
            </a:pPr>
            <a:endParaRPr lang="en-US" b="0" dirty="0">
              <a:solidFill>
                <a:srgbClr val="E8D3A2"/>
              </a:solidFill>
              <a:latin typeface="Calibri"/>
              <a:ea typeface="Calibri"/>
              <a:cs typeface="Calibri"/>
            </a:endParaRPr>
          </a:p>
          <a:p>
            <a:pPr>
              <a:buFont typeface="Arial,Sans-Serif"/>
              <a:buChar char="•"/>
            </a:pPr>
            <a:r>
              <a:rPr lang="en-US" b="0" dirty="0">
                <a:solidFill>
                  <a:srgbClr val="E8D3A2"/>
                </a:solidFill>
                <a:latin typeface="Calibri"/>
                <a:ea typeface="Calibri"/>
                <a:cs typeface="Calibri"/>
              </a:rPr>
              <a:t>Email us as early as possible if you have any questions or concerns.</a:t>
            </a:r>
          </a:p>
          <a:p>
            <a:pPr lvl="1">
              <a:buFont typeface="Arial,Sans-Serif"/>
              <a:buChar char="•"/>
            </a:pPr>
            <a:endParaRPr lang="en-US" b="0" dirty="0">
              <a:solidFill>
                <a:srgbClr val="E8D3A2"/>
              </a:solidFill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endParaRPr lang="en-US" dirty="0">
              <a:solidFill>
                <a:srgbClr val="FFFFFF"/>
              </a:solidFill>
              <a:ea typeface="Open Sans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AE65876-6F70-79B2-8CA7-41C3ECE43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b"/>
          <a:lstStyle/>
          <a:p>
            <a:r>
              <a:rPr lang="en-US">
                <a:latin typeface="Encode Sans Normal Black"/>
              </a:rPr>
              <a:t>Tips to Stay Ahead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1984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DAA11B1-11A1-6794-3214-DDAA1F6F6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464" y="184276"/>
            <a:ext cx="3211164" cy="1196649"/>
          </a:xfrm>
        </p:spPr>
        <p:txBody>
          <a:bodyPr lIns="91440" tIns="45720" rIns="91440" bIns="45720" anchor="b"/>
          <a:lstStyle/>
          <a:p>
            <a:r>
              <a:rPr lang="en-US">
                <a:latin typeface="Encode Sans Normal Black"/>
              </a:rPr>
              <a:t>Open for Q&amp;A</a:t>
            </a:r>
            <a:endParaRPr lang="en-US"/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642DD0C5-AC73-49D8-478B-3869B353A5F6}"/>
              </a:ext>
            </a:extLst>
          </p:cNvPr>
          <p:cNvSpPr txBox="1">
            <a:spLocks/>
          </p:cNvSpPr>
          <p:nvPr/>
        </p:nvSpPr>
        <p:spPr>
          <a:xfrm>
            <a:off x="2966463" y="2570424"/>
            <a:ext cx="3211164" cy="1183587"/>
          </a:xfrm>
          <a:prstGeom prst="rect">
            <a:avLst/>
          </a:prstGeom>
        </p:spPr>
        <p:txBody>
          <a:bodyPr lIns="91440" tIns="45720" rIns="91440" bIns="45720" anchor="b"/>
          <a:lstStyle>
            <a:lvl1pPr algn="l" defTabSz="457200" rtl="0" eaLnBrk="1" latinLnBrk="0" hangingPunct="1">
              <a:spcBef>
                <a:spcPct val="0"/>
              </a:spcBef>
              <a:buNone/>
              <a:defRPr sz="3000" b="1" i="0" kern="1200">
                <a:solidFill>
                  <a:schemeClr val="tx1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4B2E83"/>
                </a:solidFill>
                <a:effectLst/>
                <a:uLnTx/>
                <a:uFillTx/>
                <a:latin typeface="Encode Sans Normal Black"/>
              </a:rPr>
              <a:t>Thank you</a:t>
            </a:r>
            <a:r>
              <a:rPr lang="en-US" sz="3600">
                <a:solidFill>
                  <a:srgbClr val="4B2E83"/>
                </a:solidFill>
                <a:latin typeface="Encode Sans Normal Black"/>
              </a:rPr>
              <a:t>.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4B2E83"/>
                </a:solidFill>
                <a:effectLst/>
                <a:uLnTx/>
                <a:uFillTx/>
                <a:latin typeface="Encode Sans Normal Black"/>
              </a:rPr>
              <a:t> </a:t>
            </a:r>
            <a:br>
              <a:rPr lang="en-US" sz="36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Encode Sans Normal Black"/>
              </a:rPr>
            </a:b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E8D3A2"/>
                </a:solidFill>
                <a:effectLst/>
                <a:uLnTx/>
                <a:uFillTx/>
                <a:latin typeface="Encode Sans Normal Black"/>
              </a:rPr>
              <a:t>GO DAWGS!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000" b="1" i="0" u="none" strike="noStrike" kern="1200" cap="none" spc="0" normalizeH="0" baseline="0" noProof="0">
              <a:ln>
                <a:noFill/>
              </a:ln>
              <a:solidFill>
                <a:srgbClr val="4B2E83"/>
              </a:solidFill>
              <a:effectLst/>
              <a:uLnTx/>
              <a:uFillTx/>
              <a:latin typeface="Encode Sans Normal Black" charset="0"/>
            </a:endParaRPr>
          </a:p>
        </p:txBody>
      </p:sp>
      <p:pic>
        <p:nvPicPr>
          <p:cNvPr id="7" name="Picture 6" descr="UW Alumni Association | All we see is purple... Happy #SummerSolstice to  our entire #Husky family! Hope you find some time to chill and enjoy. |  Instagram">
            <a:extLst>
              <a:ext uri="{FF2B5EF4-FFF2-40B4-BE49-F238E27FC236}">
                <a16:creationId xmlns:a16="http://schemas.microsoft.com/office/drawing/2014/main" id="{F06B6E7A-E60B-2796-19FF-B7C2B48E4C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0437" y="3428592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40317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66027" y="371511"/>
            <a:ext cx="8190392" cy="1037832"/>
          </a:xfrm>
        </p:spPr>
        <p:txBody>
          <a:bodyPr lIns="91440" tIns="45720" rIns="91440" bIns="45720" anchor="b"/>
          <a:lstStyle/>
          <a:p>
            <a:r>
              <a:rPr lang="en-US" sz="3200" b="0">
                <a:latin typeface="Encode Sans Normal Black"/>
              </a:rPr>
              <a:t>Meet your Compliance Specialists</a:t>
            </a:r>
            <a:endParaRPr lang="en-US" sz="3200"/>
          </a:p>
        </p:txBody>
      </p:sp>
      <p:pic>
        <p:nvPicPr>
          <p:cNvPr id="9" name="Picture 8" descr="A person smiling at the camera&#10;&#10;Description automatically generated">
            <a:extLst>
              <a:ext uri="{FF2B5EF4-FFF2-40B4-BE49-F238E27FC236}">
                <a16:creationId xmlns:a16="http://schemas.microsoft.com/office/drawing/2014/main" id="{7B089D76-8F39-9879-FEAE-C96E530E75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837" y="2102673"/>
            <a:ext cx="2024702" cy="26502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Picture 9" descr="A person in a graduation cap and gown&#10;&#10;Description automatically generated">
            <a:extLst>
              <a:ext uri="{FF2B5EF4-FFF2-40B4-BE49-F238E27FC236}">
                <a16:creationId xmlns:a16="http://schemas.microsoft.com/office/drawing/2014/main" id="{13A9F098-47F3-9EF5-FAD9-01AF81535A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8297" y="2102673"/>
            <a:ext cx="2006649" cy="26459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1" name="TextBox 7">
            <a:extLst>
              <a:ext uri="{FF2B5EF4-FFF2-40B4-BE49-F238E27FC236}">
                <a16:creationId xmlns:a16="http://schemas.microsoft.com/office/drawing/2014/main" id="{5801F998-18E0-1077-E41C-79DFF6E78AB3}"/>
              </a:ext>
            </a:extLst>
          </p:cNvPr>
          <p:cNvSpPr txBox="1"/>
          <p:nvPr/>
        </p:nvSpPr>
        <p:spPr>
          <a:xfrm>
            <a:off x="258431" y="4823296"/>
            <a:ext cx="2441943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>
                <a:latin typeface="Calibri"/>
                <a:cs typeface="Calibri"/>
              </a:rPr>
              <a:t>Janelle Carroll</a:t>
            </a:r>
            <a:endParaRPr lang="en-US" sz="2000"/>
          </a:p>
        </p:txBody>
      </p:sp>
      <p:sp>
        <p:nvSpPr>
          <p:cNvPr id="12" name="TextBox 8">
            <a:extLst>
              <a:ext uri="{FF2B5EF4-FFF2-40B4-BE49-F238E27FC236}">
                <a16:creationId xmlns:a16="http://schemas.microsoft.com/office/drawing/2014/main" id="{EE52696B-3D80-A2D6-2BBB-1CB76FC4B98A}"/>
              </a:ext>
            </a:extLst>
          </p:cNvPr>
          <p:cNvSpPr txBox="1"/>
          <p:nvPr/>
        </p:nvSpPr>
        <p:spPr>
          <a:xfrm>
            <a:off x="2700594" y="4823296"/>
            <a:ext cx="2415363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>
                <a:latin typeface="Calibri"/>
                <a:cs typeface="Calibri"/>
              </a:rPr>
              <a:t>Lanna Lee</a:t>
            </a:r>
            <a:endParaRPr lang="en-US"/>
          </a:p>
        </p:txBody>
      </p:sp>
      <p:sp>
        <p:nvSpPr>
          <p:cNvPr id="2" name="TextBox 10">
            <a:extLst>
              <a:ext uri="{FF2B5EF4-FFF2-40B4-BE49-F238E27FC236}">
                <a16:creationId xmlns:a16="http://schemas.microsoft.com/office/drawing/2014/main" id="{BDE897EA-CF5B-C13F-F861-24E514969C66}"/>
              </a:ext>
            </a:extLst>
          </p:cNvPr>
          <p:cNvSpPr txBox="1"/>
          <p:nvPr/>
        </p:nvSpPr>
        <p:spPr>
          <a:xfrm>
            <a:off x="865695" y="4553939"/>
            <a:ext cx="3495021" cy="138499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 b="1" u="sng" dirty="0"/>
          </a:p>
          <a:p>
            <a:pPr algn="ctr"/>
            <a:endParaRPr lang="en-US" sz="1600" b="1" u="sng" dirty="0">
              <a:solidFill>
                <a:schemeClr val="tx2"/>
              </a:solidFill>
              <a:ea typeface="+mn-lt"/>
              <a:cs typeface="+mn-lt"/>
            </a:endParaRPr>
          </a:p>
          <a:p>
            <a:pPr>
              <a:buFont typeface="Courier New"/>
              <a:buChar char="o"/>
            </a:pPr>
            <a:endParaRPr lang="en-US" sz="1200" dirty="0">
              <a:solidFill>
                <a:schemeClr val="tx2"/>
              </a:solidFill>
              <a:ea typeface="+mn-lt"/>
              <a:cs typeface="+mn-lt"/>
            </a:endParaRPr>
          </a:p>
          <a:p>
            <a:pPr algn="ctr"/>
            <a:r>
              <a:rPr lang="en-US" sz="1600" b="1" dirty="0">
                <a:solidFill>
                  <a:schemeClr val="tx2"/>
                </a:solidFill>
              </a:rPr>
              <a:t>nscomply@uw.edu</a:t>
            </a:r>
            <a:endParaRPr lang="en-US" sz="1600" dirty="0">
              <a:solidFill>
                <a:schemeClr val="tx2"/>
              </a:solidFill>
              <a:ea typeface="Calibri"/>
              <a:cs typeface="Calibri"/>
            </a:endParaRPr>
          </a:p>
          <a:p>
            <a:endParaRPr lang="en-US" sz="2000" b="1" dirty="0">
              <a:solidFill>
                <a:srgbClr val="7030A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9E7BCE-4B7D-2AC7-1FFE-62FA1C7DC2B0}"/>
              </a:ext>
            </a:extLst>
          </p:cNvPr>
          <p:cNvSpPr txBox="1"/>
          <p:nvPr/>
        </p:nvSpPr>
        <p:spPr>
          <a:xfrm>
            <a:off x="5113427" y="1995054"/>
            <a:ext cx="3855309" cy="24038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u="sng" dirty="0">
                <a:ea typeface="Calibri"/>
                <a:cs typeface="Calibri"/>
              </a:rPr>
              <a:t>We can help you with: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en-US" dirty="0">
                <a:ea typeface="Calibri"/>
                <a:cs typeface="Calibri"/>
              </a:rPr>
              <a:t>Contents of your welcome email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en-US" dirty="0" err="1">
                <a:ea typeface="Calibri"/>
                <a:cs typeface="Calibri"/>
              </a:rPr>
              <a:t>Exxat</a:t>
            </a:r>
            <a:r>
              <a:rPr lang="en-US" dirty="0">
                <a:ea typeface="Calibri"/>
                <a:cs typeface="Calibri"/>
              </a:rPr>
              <a:t> inquiries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en-US" dirty="0">
                <a:ea typeface="Calibri"/>
                <a:cs typeface="Calibri"/>
              </a:rPr>
              <a:t>Compliance renewal inquiries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en-US" dirty="0">
                <a:ea typeface="Calibri"/>
                <a:cs typeface="Calibri"/>
              </a:rPr>
              <a:t>Registration holds 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en-US" dirty="0">
                <a:ea typeface="Calibri"/>
                <a:cs typeface="Calibri"/>
              </a:rPr>
              <a:t>General compliance questions</a:t>
            </a:r>
          </a:p>
        </p:txBody>
      </p:sp>
    </p:spTree>
    <p:extLst>
      <p:ext uri="{BB962C8B-B14F-4D97-AF65-F5344CB8AC3E}">
        <p14:creationId xmlns:p14="http://schemas.microsoft.com/office/powerpoint/2010/main" val="1399137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D48D203-F200-EC1A-339F-DC7E15EA5DE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919C11-4F29-593D-D6EF-3E44F864925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840C7EB-C727-577A-08DB-FFED25FDF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46CDECC-16F1-E4F8-48AB-6759C05344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4687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 lIns="91440" tIns="45720" rIns="91440" bIns="45720" anchor="t"/>
          <a:lstStyle/>
          <a:p>
            <a:pPr marL="0" indent="0">
              <a:buNone/>
            </a:pPr>
            <a:r>
              <a:rPr lang="en-US" sz="2000" dirty="0">
                <a:solidFill>
                  <a:schemeClr val="accent4">
                    <a:lumMod val="10000"/>
                  </a:schemeClr>
                </a:solidFill>
                <a:latin typeface="Calibri"/>
                <a:ea typeface="Open Sans"/>
              </a:rPr>
              <a:t>Compliance for nursing students</a:t>
            </a:r>
            <a:r>
              <a:rPr lang="en-US" sz="2000" b="0" dirty="0">
                <a:solidFill>
                  <a:schemeClr val="accent4">
                    <a:lumMod val="10000"/>
                  </a:schemeClr>
                </a:solidFill>
                <a:latin typeface="Calibri"/>
                <a:ea typeface="Open Sans"/>
              </a:rPr>
              <a:t>: Involves following laws, regulations, guidelines, and ethical standards related to healthcare.</a:t>
            </a:r>
            <a:endParaRPr lang="en-US" sz="2000" dirty="0">
              <a:solidFill>
                <a:schemeClr val="accent4">
                  <a:lumMod val="10000"/>
                </a:schemeClr>
              </a:solidFill>
              <a:ea typeface="Open Sans"/>
            </a:endParaRPr>
          </a:p>
          <a:p>
            <a:pPr marL="0" indent="0">
              <a:buNone/>
            </a:pPr>
            <a:endParaRPr lang="en-US" sz="1800" dirty="0">
              <a:solidFill>
                <a:schemeClr val="accent4">
                  <a:lumMod val="10000"/>
                </a:schemeClr>
              </a:solidFill>
              <a:ea typeface="Open Sans"/>
            </a:endParaRPr>
          </a:p>
          <a:p>
            <a:pPr marL="0" indent="0">
              <a:buNone/>
            </a:pPr>
            <a:r>
              <a:rPr lang="en-US" sz="1800" dirty="0">
                <a:solidFill>
                  <a:schemeClr val="accent4">
                    <a:lumMod val="10000"/>
                  </a:schemeClr>
                </a:solidFill>
                <a:ea typeface="Open Sans"/>
              </a:rPr>
              <a:t>Key Components</a:t>
            </a:r>
            <a:endParaRPr lang="en-US" sz="1800" b="0" dirty="0">
              <a:solidFill>
                <a:schemeClr val="accent4">
                  <a:lumMod val="10000"/>
                </a:schemeClr>
              </a:solidFill>
              <a:latin typeface="Calibri"/>
              <a:ea typeface="Open Sans"/>
            </a:endParaRPr>
          </a:p>
          <a:p>
            <a:pPr lvl="1">
              <a:buFont typeface="Courier New"/>
              <a:buChar char="o"/>
            </a:pPr>
            <a:r>
              <a:rPr lang="en-US" sz="1400" dirty="0">
                <a:solidFill>
                  <a:schemeClr val="accent4">
                    <a:lumMod val="10000"/>
                  </a:schemeClr>
                </a:solidFill>
                <a:ea typeface="Open Sans"/>
              </a:rPr>
              <a:t>Regulatory Compliance:</a:t>
            </a:r>
            <a:r>
              <a:rPr lang="en-US" sz="1400" b="0" dirty="0">
                <a:solidFill>
                  <a:srgbClr val="0D0D0D"/>
                </a:solidFill>
                <a:ea typeface="Open Sans"/>
              </a:rPr>
              <a:t> Adhering to healthcare laws and regulations.</a:t>
            </a:r>
            <a:endParaRPr lang="en-US" sz="1400" dirty="0">
              <a:ea typeface="Open Sans"/>
            </a:endParaRPr>
          </a:p>
          <a:p>
            <a:pPr lvl="1">
              <a:buFont typeface="Courier New"/>
              <a:buChar char="o"/>
            </a:pPr>
            <a:r>
              <a:rPr lang="en-US" sz="1400" dirty="0">
                <a:solidFill>
                  <a:schemeClr val="accent4">
                    <a:lumMod val="10000"/>
                  </a:schemeClr>
                </a:solidFill>
                <a:ea typeface="Open Sans"/>
              </a:rPr>
              <a:t>Institutional Compliance:</a:t>
            </a:r>
            <a:r>
              <a:rPr lang="en-US" sz="1400" b="0" dirty="0">
                <a:solidFill>
                  <a:srgbClr val="0D0D0D"/>
                </a:solidFill>
                <a:ea typeface="Open Sans"/>
              </a:rPr>
              <a:t> Following the SON and clinical site policies and procedures.</a:t>
            </a:r>
          </a:p>
          <a:p>
            <a:pPr lvl="1">
              <a:buFont typeface="Courier New"/>
              <a:buChar char="o"/>
            </a:pPr>
            <a:r>
              <a:rPr lang="en-US" sz="1400" dirty="0">
                <a:solidFill>
                  <a:schemeClr val="accent4">
                    <a:lumMod val="10000"/>
                  </a:schemeClr>
                </a:solidFill>
                <a:ea typeface="Open Sans"/>
              </a:rPr>
              <a:t>Ethical Standards:</a:t>
            </a:r>
            <a:r>
              <a:rPr lang="en-US" sz="1400" b="0" dirty="0">
                <a:solidFill>
                  <a:srgbClr val="0D0D0D"/>
                </a:solidFill>
                <a:ea typeface="Open Sans"/>
              </a:rPr>
              <a:t> Maintaining integrity and ethical behavior in all professional activities.</a:t>
            </a:r>
          </a:p>
          <a:p>
            <a:pPr marL="0" indent="0">
              <a:buNone/>
            </a:pPr>
            <a:endParaRPr lang="en-US" sz="1800" b="0" dirty="0">
              <a:solidFill>
                <a:srgbClr val="0D0D0D"/>
              </a:solidFill>
              <a:ea typeface="Open Sans"/>
            </a:endParaRPr>
          </a:p>
          <a:p>
            <a:pPr>
              <a:buNone/>
            </a:pPr>
            <a:r>
              <a:rPr lang="en-US" sz="1800" dirty="0">
                <a:solidFill>
                  <a:schemeClr val="accent4">
                    <a:lumMod val="10000"/>
                  </a:schemeClr>
                </a:solidFill>
                <a:ea typeface="Open Sans"/>
              </a:rPr>
              <a:t>Objectives</a:t>
            </a:r>
          </a:p>
          <a:p>
            <a:pPr lvl="1">
              <a:buFont typeface="Courier New"/>
              <a:buChar char="o"/>
            </a:pPr>
            <a:r>
              <a:rPr lang="en-US" sz="1400" b="0" dirty="0">
                <a:solidFill>
                  <a:srgbClr val="0D0D0D"/>
                </a:solidFill>
                <a:ea typeface="Open Sans"/>
              </a:rPr>
              <a:t>Ensure patient safety and quality care.</a:t>
            </a:r>
            <a:endParaRPr lang="en-US" sz="1400" dirty="0">
              <a:ea typeface="Open Sans"/>
            </a:endParaRPr>
          </a:p>
          <a:p>
            <a:pPr lvl="1">
              <a:buFont typeface="Courier New"/>
              <a:buChar char="o"/>
            </a:pPr>
            <a:r>
              <a:rPr lang="en-US" sz="1400" b="0" dirty="0">
                <a:solidFill>
                  <a:srgbClr val="0D0D0D"/>
                </a:solidFill>
                <a:ea typeface="Open Sans"/>
              </a:rPr>
              <a:t>Protect yourself and your institution from legal risks.</a:t>
            </a:r>
            <a:endParaRPr lang="en-US" sz="1400" dirty="0">
              <a:ea typeface="Open Sans"/>
            </a:endParaRPr>
          </a:p>
          <a:p>
            <a:pPr lvl="1">
              <a:buFont typeface="Courier New"/>
              <a:buChar char="o"/>
            </a:pPr>
            <a:r>
              <a:rPr lang="en-US" sz="1400" b="0" dirty="0">
                <a:solidFill>
                  <a:srgbClr val="0D0D0D"/>
                </a:solidFill>
                <a:ea typeface="Open Sans"/>
              </a:rPr>
              <a:t>Foster trust and professionalism within healthcare settings.</a:t>
            </a:r>
          </a:p>
          <a:p>
            <a:pPr marL="0" indent="0">
              <a:buNone/>
            </a:pPr>
            <a:endParaRPr lang="en-US" sz="2000" b="0" dirty="0">
              <a:solidFill>
                <a:schemeClr val="accent4">
                  <a:lumMod val="10000"/>
                </a:schemeClr>
              </a:solidFill>
              <a:latin typeface="Calibri"/>
              <a:ea typeface="Open Sans"/>
            </a:endParaRPr>
          </a:p>
          <a:p>
            <a:pPr marL="0" indent="0">
              <a:buNone/>
            </a:pPr>
            <a:endParaRPr lang="en-US" dirty="0">
              <a:ea typeface="Open Sans"/>
            </a:endParaRPr>
          </a:p>
          <a:p>
            <a:pPr>
              <a:buFont typeface="Arial"/>
              <a:buChar char="•"/>
            </a:pPr>
            <a:endParaRPr lang="en-US" dirty="0">
              <a:ea typeface="Open Sans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b"/>
          <a:lstStyle/>
          <a:p>
            <a:r>
              <a:rPr lang="en-US" sz="2800">
                <a:solidFill>
                  <a:srgbClr val="000000"/>
                </a:solidFill>
                <a:latin typeface="Open Sans"/>
              </a:rPr>
              <a:t>What is compliance? Why is it important? </a:t>
            </a:r>
            <a:endParaRPr lang="en-US" sz="2800"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289097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5B9A449-428A-F7E1-E853-D041F710860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 lIns="91440" tIns="45720" rIns="91440" bIns="45720" anchor="t"/>
          <a:lstStyle/>
          <a:p>
            <a:pPr marL="0" indent="0">
              <a:buNone/>
            </a:pPr>
            <a:r>
              <a:rPr lang="en-US" sz="1600" dirty="0">
                <a:solidFill>
                  <a:schemeClr val="accent4">
                    <a:lumMod val="10000"/>
                  </a:schemeClr>
                </a:solidFill>
                <a:ea typeface="Open Sans"/>
              </a:rPr>
              <a:t>1. Learning and Adhering to Policies</a:t>
            </a:r>
          </a:p>
          <a:p>
            <a:pPr lvl="1" indent="-342900">
              <a:buFont typeface="Courier New"/>
              <a:buChar char="o"/>
            </a:pPr>
            <a:r>
              <a:rPr lang="en-US" sz="1100" dirty="0">
                <a:solidFill>
                  <a:schemeClr val="accent4">
                    <a:lumMod val="10000"/>
                  </a:schemeClr>
                </a:solidFill>
                <a:ea typeface="Open Sans"/>
              </a:rPr>
              <a:t>Stay Informed:</a:t>
            </a:r>
            <a:r>
              <a:rPr lang="en-US" sz="1100" b="0" dirty="0">
                <a:solidFill>
                  <a:schemeClr val="accent4">
                    <a:lumMod val="10000"/>
                  </a:schemeClr>
                </a:solidFill>
                <a:ea typeface="Open Sans"/>
              </a:rPr>
              <a:t> Regularly review and understand compliance policies and procedures.</a:t>
            </a:r>
            <a:endParaRPr lang="en-US" sz="1100" dirty="0">
              <a:solidFill>
                <a:schemeClr val="accent4">
                  <a:lumMod val="10000"/>
                </a:schemeClr>
              </a:solidFill>
              <a:ea typeface="Open Sans"/>
            </a:endParaRPr>
          </a:p>
          <a:p>
            <a:pPr lvl="1" indent="-342900">
              <a:buFont typeface="Courier New"/>
              <a:buChar char="o"/>
            </a:pPr>
            <a:r>
              <a:rPr lang="en-US" sz="1100" dirty="0">
                <a:solidFill>
                  <a:schemeClr val="accent4">
                    <a:lumMod val="10000"/>
                  </a:schemeClr>
                </a:solidFill>
                <a:ea typeface="Open Sans"/>
              </a:rPr>
              <a:t>Ask Questions:</a:t>
            </a:r>
            <a:r>
              <a:rPr lang="en-US" sz="1100" b="0" dirty="0">
                <a:solidFill>
                  <a:schemeClr val="accent4">
                    <a:lumMod val="10000"/>
                  </a:schemeClr>
                </a:solidFill>
                <a:ea typeface="Open Sans"/>
              </a:rPr>
              <a:t> Seek clarification from instructors, supervisors, and SON compliance when in doubt.</a:t>
            </a:r>
            <a:endParaRPr lang="en-US" sz="1100" dirty="0">
              <a:solidFill>
                <a:schemeClr val="accent4">
                  <a:lumMod val="10000"/>
                </a:schemeClr>
              </a:solidFill>
              <a:ea typeface="Open Sans"/>
            </a:endParaRPr>
          </a:p>
          <a:p>
            <a:pPr marL="400050" lvl="1" indent="0">
              <a:buNone/>
            </a:pPr>
            <a:endParaRPr lang="en-US" sz="1100" b="0" dirty="0">
              <a:solidFill>
                <a:schemeClr val="accent4">
                  <a:lumMod val="10000"/>
                </a:schemeClr>
              </a:solidFill>
              <a:ea typeface="Open Sans"/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accent4">
                    <a:lumMod val="10000"/>
                  </a:schemeClr>
                </a:solidFill>
                <a:ea typeface="Open Sans"/>
              </a:rPr>
              <a:t>2. Participating in Training</a:t>
            </a:r>
          </a:p>
          <a:p>
            <a:pPr lvl="1" indent="-342900">
              <a:buFont typeface="Courier New"/>
              <a:buChar char="o"/>
            </a:pPr>
            <a:r>
              <a:rPr lang="en-US" sz="1100" dirty="0">
                <a:solidFill>
                  <a:schemeClr val="accent4">
                    <a:lumMod val="10000"/>
                  </a:schemeClr>
                </a:solidFill>
                <a:ea typeface="Open Sans"/>
              </a:rPr>
              <a:t>Engage in Training:</a:t>
            </a:r>
            <a:r>
              <a:rPr lang="en-US" sz="1100" b="0" dirty="0">
                <a:solidFill>
                  <a:schemeClr val="accent4">
                    <a:lumMod val="10000"/>
                  </a:schemeClr>
                </a:solidFill>
                <a:ea typeface="Open Sans"/>
              </a:rPr>
              <a:t> Actively participate in relevant trainings, certifications, and immunization requirements.</a:t>
            </a:r>
            <a:endParaRPr lang="en-US" sz="1100" dirty="0">
              <a:solidFill>
                <a:schemeClr val="accent4">
                  <a:lumMod val="10000"/>
                </a:schemeClr>
              </a:solidFill>
              <a:ea typeface="Open Sans"/>
            </a:endParaRPr>
          </a:p>
          <a:p>
            <a:pPr lvl="1" indent="-342900">
              <a:buFont typeface="Courier New"/>
              <a:buChar char="o"/>
            </a:pPr>
            <a:r>
              <a:rPr lang="en-US" sz="1100" dirty="0">
                <a:solidFill>
                  <a:schemeClr val="accent4">
                    <a:lumMod val="10000"/>
                  </a:schemeClr>
                </a:solidFill>
                <a:ea typeface="Open Sans"/>
              </a:rPr>
              <a:t>Apply Knowledge:</a:t>
            </a:r>
            <a:r>
              <a:rPr lang="en-US" sz="1100" b="0" dirty="0">
                <a:solidFill>
                  <a:schemeClr val="accent4">
                    <a:lumMod val="10000"/>
                  </a:schemeClr>
                </a:solidFill>
                <a:ea typeface="Open Sans"/>
              </a:rPr>
              <a:t> Implement what you learn in your clinical practice.</a:t>
            </a:r>
            <a:endParaRPr lang="en-US" sz="1100" dirty="0">
              <a:solidFill>
                <a:schemeClr val="accent4">
                  <a:lumMod val="10000"/>
                </a:schemeClr>
              </a:solidFill>
              <a:ea typeface="Open Sans"/>
            </a:endParaRPr>
          </a:p>
          <a:p>
            <a:pPr marL="400050" lvl="1" indent="0">
              <a:buNone/>
            </a:pPr>
            <a:endParaRPr lang="en-US" sz="1100" b="0" dirty="0">
              <a:solidFill>
                <a:schemeClr val="accent4">
                  <a:lumMod val="10000"/>
                </a:schemeClr>
              </a:solidFill>
              <a:ea typeface="Open Sans"/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accent4">
                    <a:lumMod val="10000"/>
                  </a:schemeClr>
                </a:solidFill>
                <a:ea typeface="Open Sans"/>
              </a:rPr>
              <a:t>3. Practicing Ethical Behavior</a:t>
            </a:r>
          </a:p>
          <a:p>
            <a:pPr lvl="1" indent="-342900">
              <a:buFont typeface="Courier New"/>
              <a:buChar char="o"/>
            </a:pPr>
            <a:r>
              <a:rPr lang="en-US" sz="1100" dirty="0">
                <a:solidFill>
                  <a:schemeClr val="accent4">
                    <a:lumMod val="10000"/>
                  </a:schemeClr>
                </a:solidFill>
                <a:ea typeface="Open Sans"/>
              </a:rPr>
              <a:t>Patient Confidentiality:</a:t>
            </a:r>
            <a:r>
              <a:rPr lang="en-US" sz="1100" b="0" dirty="0">
                <a:solidFill>
                  <a:schemeClr val="accent4">
                    <a:lumMod val="10000"/>
                  </a:schemeClr>
                </a:solidFill>
                <a:ea typeface="Open Sans"/>
              </a:rPr>
              <a:t> Always maintain patient privacy and confidentiality.</a:t>
            </a:r>
            <a:endParaRPr lang="en-US" sz="1100" dirty="0">
              <a:solidFill>
                <a:schemeClr val="accent4">
                  <a:lumMod val="10000"/>
                </a:schemeClr>
              </a:solidFill>
              <a:ea typeface="Open Sans"/>
            </a:endParaRPr>
          </a:p>
          <a:p>
            <a:pPr lvl="1" indent="-342900">
              <a:buFont typeface="Courier New"/>
              <a:buChar char="o"/>
            </a:pPr>
            <a:r>
              <a:rPr lang="en-US" sz="1100" dirty="0">
                <a:solidFill>
                  <a:schemeClr val="accent4">
                    <a:lumMod val="10000"/>
                  </a:schemeClr>
                </a:solidFill>
                <a:ea typeface="Open Sans"/>
              </a:rPr>
              <a:t>Honesty and Integrity:</a:t>
            </a:r>
            <a:r>
              <a:rPr lang="en-US" sz="1100" b="0" dirty="0">
                <a:solidFill>
                  <a:schemeClr val="accent4">
                    <a:lumMod val="10000"/>
                  </a:schemeClr>
                </a:solidFill>
                <a:ea typeface="Open Sans"/>
              </a:rPr>
              <a:t> Demonstrate ethical behavior in all interactions and documentation.</a:t>
            </a:r>
            <a:endParaRPr lang="en-US" sz="1100" dirty="0">
              <a:solidFill>
                <a:schemeClr val="accent4">
                  <a:lumMod val="10000"/>
                </a:schemeClr>
              </a:solidFill>
              <a:ea typeface="Open Sans"/>
            </a:endParaRPr>
          </a:p>
          <a:p>
            <a:pPr marL="400050" lvl="1" indent="0">
              <a:buNone/>
            </a:pPr>
            <a:endParaRPr lang="en-US" sz="1100" b="0" dirty="0">
              <a:solidFill>
                <a:schemeClr val="accent4">
                  <a:lumMod val="10000"/>
                </a:schemeClr>
              </a:solidFill>
              <a:ea typeface="Open Sans"/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accent4">
                    <a:lumMod val="10000"/>
                  </a:schemeClr>
                </a:solidFill>
                <a:ea typeface="Open Sans"/>
              </a:rPr>
              <a:t>4. Reporting and Improving</a:t>
            </a:r>
          </a:p>
          <a:p>
            <a:pPr lvl="1" indent="-342900">
              <a:buFont typeface="Courier New"/>
              <a:buChar char="o"/>
            </a:pPr>
            <a:r>
              <a:rPr lang="en-US" sz="1100" dirty="0">
                <a:solidFill>
                  <a:schemeClr val="accent4">
                    <a:lumMod val="10000"/>
                  </a:schemeClr>
                </a:solidFill>
                <a:ea typeface="Open Sans"/>
              </a:rPr>
              <a:t>Incident Reporting:</a:t>
            </a:r>
            <a:r>
              <a:rPr lang="en-US" sz="1100" b="0" dirty="0">
                <a:solidFill>
                  <a:schemeClr val="accent4">
                    <a:lumMod val="10000"/>
                  </a:schemeClr>
                </a:solidFill>
                <a:ea typeface="Open Sans"/>
              </a:rPr>
              <a:t> Promptly report any compliance issues or safety concerns.</a:t>
            </a:r>
            <a:endParaRPr lang="en-US" sz="1100" dirty="0">
              <a:solidFill>
                <a:schemeClr val="accent4">
                  <a:lumMod val="10000"/>
                </a:schemeClr>
              </a:solidFill>
              <a:ea typeface="Open Sans"/>
            </a:endParaRPr>
          </a:p>
          <a:p>
            <a:pPr lvl="1" indent="-342900">
              <a:buFont typeface="Courier New"/>
              <a:buChar char="o"/>
            </a:pPr>
            <a:r>
              <a:rPr lang="en-US" sz="1100" dirty="0">
                <a:solidFill>
                  <a:schemeClr val="accent4">
                    <a:lumMod val="10000"/>
                  </a:schemeClr>
                </a:solidFill>
                <a:ea typeface="Open Sans"/>
              </a:rPr>
              <a:t>Continuous Improvement:</a:t>
            </a:r>
            <a:r>
              <a:rPr lang="en-US" sz="1100" b="0" dirty="0">
                <a:solidFill>
                  <a:schemeClr val="accent4">
                    <a:lumMod val="10000"/>
                  </a:schemeClr>
                </a:solidFill>
                <a:ea typeface="Open Sans"/>
              </a:rPr>
              <a:t> Be open to feedback and strive for continuous improvement in your practice.</a:t>
            </a:r>
            <a:endParaRPr lang="en-US" sz="1100" dirty="0">
              <a:solidFill>
                <a:schemeClr val="accent4">
                  <a:lumMod val="10000"/>
                </a:schemeClr>
              </a:solidFill>
              <a:ea typeface="Open Sans"/>
            </a:endParaRPr>
          </a:p>
          <a:p>
            <a:pPr>
              <a:buFont typeface="Arial"/>
              <a:buChar char="•"/>
            </a:pPr>
            <a:endParaRPr lang="en-US" dirty="0">
              <a:ea typeface="Open Sans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DA4D404-69A5-6BBC-9058-20BC22C79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b"/>
          <a:lstStyle/>
          <a:p>
            <a:r>
              <a:rPr lang="en-US" sz="2800">
                <a:solidFill>
                  <a:srgbClr val="0D0D0D"/>
                </a:solidFill>
                <a:latin typeface="Open Sans"/>
                <a:ea typeface="Open Sans"/>
                <a:cs typeface="Open Sans"/>
              </a:rPr>
              <a:t>The Role of Nursing Students in Compliance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109884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623E456-5E2B-F249-5025-B92A6F04147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 lIns="91440" tIns="45720" rIns="91440" bIns="45720" anchor="t"/>
          <a:lstStyle/>
          <a:p>
            <a:pPr marL="0" indent="0">
              <a:buNone/>
            </a:pPr>
            <a:endParaRPr lang="en-US" sz="2000" b="0" dirty="0">
              <a:ea typeface="Open Sans"/>
            </a:endParaRPr>
          </a:p>
          <a:p>
            <a:pPr>
              <a:buFont typeface="Arial"/>
              <a:buChar char="•"/>
            </a:pPr>
            <a:r>
              <a:rPr lang="en-US" sz="2000" b="0" dirty="0">
                <a:ea typeface="Open Sans"/>
              </a:rPr>
              <a:t>All compliance requirements must be met by August 7, 2026 and must remain </a:t>
            </a:r>
            <a:r>
              <a:rPr lang="en-US" sz="2000" dirty="0">
                <a:ea typeface="Open Sans"/>
              </a:rPr>
              <a:t>current at all times.</a:t>
            </a:r>
          </a:p>
          <a:p>
            <a:pPr>
              <a:buFont typeface="Arial"/>
              <a:buChar char="•"/>
            </a:pPr>
            <a:endParaRPr lang="en-US" sz="2000" b="0" dirty="0">
              <a:ea typeface="Open Sans"/>
            </a:endParaRPr>
          </a:p>
          <a:p>
            <a:pPr>
              <a:buFont typeface="Arial"/>
              <a:buChar char="•"/>
            </a:pPr>
            <a:r>
              <a:rPr lang="en-US" sz="2000" b="0" dirty="0">
                <a:ea typeface="Open Sans"/>
              </a:rPr>
              <a:t>Students are responsible for monitoring your compliance items and ensuring they are renewed on time.</a:t>
            </a:r>
            <a:endParaRPr lang="en-US" sz="2000" dirty="0">
              <a:ea typeface="Open Sans"/>
            </a:endParaRPr>
          </a:p>
          <a:p>
            <a:pPr>
              <a:buFont typeface="Arial"/>
              <a:buChar char="•"/>
            </a:pPr>
            <a:endParaRPr lang="en-US" sz="2000" b="0" dirty="0">
              <a:ea typeface="Open Sans"/>
            </a:endParaRPr>
          </a:p>
          <a:p>
            <a:pPr>
              <a:buFont typeface="Arial"/>
              <a:buChar char="•"/>
            </a:pPr>
            <a:r>
              <a:rPr lang="en-US" sz="2000" b="0" dirty="0">
                <a:ea typeface="Open Sans"/>
              </a:rPr>
              <a:t>Students are responsible for all costs associated with compliance requirements (registration, trainings, immunizations, etc.)</a:t>
            </a:r>
          </a:p>
          <a:p>
            <a:pPr>
              <a:buFont typeface="Arial"/>
              <a:buChar char="•"/>
            </a:pPr>
            <a:endParaRPr lang="en-US" sz="2000" b="0" dirty="0">
              <a:ea typeface="Open Sans"/>
            </a:endParaRPr>
          </a:p>
          <a:p>
            <a:pPr>
              <a:buFont typeface="Arial"/>
              <a:buChar char="•"/>
            </a:pPr>
            <a:r>
              <a:rPr lang="en-US" sz="2000" b="0" dirty="0">
                <a:ea typeface="Open Sans"/>
              </a:rPr>
              <a:t>Follow up with us when we’ve reached out to you. </a:t>
            </a:r>
            <a:br>
              <a:rPr lang="en-US" sz="2000" dirty="0">
                <a:ea typeface="Open Sans"/>
              </a:rPr>
            </a:br>
            <a:endParaRPr lang="en-US" dirty="0">
              <a:ea typeface="Open Sans"/>
            </a:endParaRPr>
          </a:p>
          <a:p>
            <a:pPr>
              <a:buFont typeface="Arial"/>
              <a:buChar char="•"/>
            </a:pPr>
            <a:endParaRPr lang="en-US" dirty="0">
              <a:ea typeface="Open Sans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B5D4FBF-F535-1D88-2609-34F1273B3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b"/>
          <a:lstStyle/>
          <a:p>
            <a:r>
              <a:rPr lang="en-US" sz="3200" dirty="0">
                <a:latin typeface="Encode Sans Normal Black"/>
              </a:rPr>
              <a:t>Student Expectations 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01373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CDB5524-87DD-A8E4-7348-934D4B4C698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59305" y="1652631"/>
            <a:ext cx="8076956" cy="4099591"/>
          </a:xfrm>
        </p:spPr>
        <p:txBody>
          <a:bodyPr/>
          <a:lstStyle/>
          <a:p>
            <a:r>
              <a:rPr lang="en-US" sz="1800" dirty="0">
                <a:solidFill>
                  <a:schemeClr val="tx1"/>
                </a:solidFill>
              </a:rPr>
              <a:t>Received your </a:t>
            </a:r>
            <a:r>
              <a:rPr lang="en-US" sz="1800" dirty="0" err="1">
                <a:solidFill>
                  <a:schemeClr val="tx1"/>
                </a:solidFill>
              </a:rPr>
              <a:t>Exxat</a:t>
            </a:r>
            <a:r>
              <a:rPr lang="en-US" sz="1800" dirty="0">
                <a:solidFill>
                  <a:schemeClr val="tx1"/>
                </a:solidFill>
              </a:rPr>
              <a:t> invitation email (different from the </a:t>
            </a:r>
            <a:r>
              <a:rPr lang="en-US" sz="1800" dirty="0" err="1">
                <a:solidFill>
                  <a:schemeClr val="tx1"/>
                </a:solidFill>
              </a:rPr>
              <a:t>Exxat</a:t>
            </a:r>
            <a:r>
              <a:rPr lang="en-US" sz="1800" dirty="0">
                <a:solidFill>
                  <a:schemeClr val="tx1"/>
                </a:solidFill>
              </a:rPr>
              <a:t> welcome email).</a:t>
            </a:r>
          </a:p>
          <a:p>
            <a:pPr lvl="1"/>
            <a:r>
              <a:rPr lang="en-US" sz="1600" dirty="0"/>
              <a:t>Missing either email? Contact sonocp@uw.edu from your UW email with your name and program.</a:t>
            </a:r>
          </a:p>
          <a:p>
            <a:endParaRPr lang="en-US" sz="1800" dirty="0"/>
          </a:p>
          <a:p>
            <a:r>
              <a:rPr lang="en-US" sz="1800" dirty="0">
                <a:solidFill>
                  <a:schemeClr val="tx1"/>
                </a:solidFill>
              </a:rPr>
              <a:t>Received your </a:t>
            </a:r>
            <a:r>
              <a:rPr lang="en-US" sz="1800" dirty="0" err="1">
                <a:solidFill>
                  <a:schemeClr val="tx1"/>
                </a:solidFill>
              </a:rPr>
              <a:t>Med+Proctor</a:t>
            </a:r>
            <a:r>
              <a:rPr lang="en-US" sz="1800" dirty="0">
                <a:solidFill>
                  <a:schemeClr val="tx1"/>
                </a:solidFill>
              </a:rPr>
              <a:t> invitation to create your immunization account.</a:t>
            </a:r>
          </a:p>
          <a:p>
            <a:pPr lvl="1"/>
            <a:r>
              <a:rPr lang="en-US" sz="1600" dirty="0"/>
              <a:t>Missing the email? Contact </a:t>
            </a:r>
            <a:r>
              <a:rPr lang="en-US" sz="1600" dirty="0">
                <a:hlinkClick r:id="rId3"/>
              </a:rPr>
              <a:t>myshots@uw.edu</a:t>
            </a:r>
            <a:r>
              <a:rPr lang="en-US" sz="1600" dirty="0"/>
              <a:t> from your UW email with your name and program.</a:t>
            </a:r>
          </a:p>
          <a:p>
            <a:pPr lvl="1"/>
            <a:endParaRPr lang="en-US" sz="16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A933FB9-B0E2-7F3B-0D26-BB178B7F6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757" y="679519"/>
            <a:ext cx="7963088" cy="595916"/>
          </a:xfrm>
        </p:spPr>
        <p:txBody>
          <a:bodyPr/>
          <a:lstStyle/>
          <a:p>
            <a:r>
              <a:rPr lang="en-US" dirty="0"/>
              <a:t>By now, you should have: </a:t>
            </a:r>
          </a:p>
        </p:txBody>
      </p:sp>
    </p:spTree>
    <p:extLst>
      <p:ext uri="{BB962C8B-B14F-4D97-AF65-F5344CB8AC3E}">
        <p14:creationId xmlns:p14="http://schemas.microsoft.com/office/powerpoint/2010/main" val="1254135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54453BB-041E-EA0D-AA5C-9AF04F5E40E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 lIns="91440" tIns="45720" rIns="91440" bIns="45720" anchor="t"/>
          <a:lstStyle/>
          <a:p>
            <a:pPr>
              <a:buFont typeface="Arial"/>
              <a:buChar char="•"/>
            </a:pPr>
            <a:r>
              <a:rPr lang="en-US" sz="2000" b="0" dirty="0">
                <a:ea typeface="Open Sans"/>
              </a:rPr>
              <a:t>Pay enrollment deposit fee with UW and register for your UW NET ID</a:t>
            </a:r>
          </a:p>
          <a:p>
            <a:pPr>
              <a:buFont typeface="Arial"/>
              <a:buChar char="•"/>
            </a:pPr>
            <a:endParaRPr lang="en-US" sz="2000" b="0" dirty="0">
              <a:ea typeface="Open Sans"/>
            </a:endParaRPr>
          </a:p>
          <a:p>
            <a:pPr>
              <a:buFont typeface="Arial"/>
              <a:buChar char="•"/>
            </a:pPr>
            <a:r>
              <a:rPr lang="en-US" sz="2000" b="0" dirty="0">
                <a:ea typeface="Open Sans"/>
              </a:rPr>
              <a:t>Register for </a:t>
            </a:r>
            <a:r>
              <a:rPr lang="en-US" sz="2000" b="0" dirty="0" err="1">
                <a:ea typeface="Open Sans"/>
              </a:rPr>
              <a:t>Exxat</a:t>
            </a:r>
            <a:r>
              <a:rPr lang="en-US" sz="2000" b="0" dirty="0">
                <a:ea typeface="Open Sans"/>
              </a:rPr>
              <a:t>, CPNW, and </a:t>
            </a:r>
            <a:r>
              <a:rPr lang="en-US" sz="2000" b="0" dirty="0" err="1">
                <a:ea typeface="Open Sans"/>
              </a:rPr>
              <a:t>Med+Proctor</a:t>
            </a:r>
            <a:r>
              <a:rPr lang="en-US" sz="2000" b="0" dirty="0">
                <a:ea typeface="Open Sans"/>
              </a:rPr>
              <a:t> by Monday, June 15, 2026</a:t>
            </a:r>
          </a:p>
          <a:p>
            <a:pPr>
              <a:buFont typeface="Arial"/>
              <a:buChar char="•"/>
            </a:pPr>
            <a:endParaRPr lang="en-US" sz="2000" b="0" dirty="0">
              <a:ea typeface="Open Sans"/>
            </a:endParaRPr>
          </a:p>
          <a:p>
            <a:pPr>
              <a:buFont typeface="Arial"/>
              <a:buChar char="•"/>
            </a:pPr>
            <a:r>
              <a:rPr lang="en-US" sz="2000" b="0" dirty="0">
                <a:ea typeface="Open Sans"/>
              </a:rPr>
              <a:t>Submit religious/medical exemptions by June 15, 2026</a:t>
            </a:r>
          </a:p>
          <a:p>
            <a:pPr>
              <a:buFont typeface="Arial"/>
              <a:buChar char="•"/>
            </a:pPr>
            <a:endParaRPr lang="en-US" sz="2000" b="0" dirty="0">
              <a:ea typeface="Open Sans"/>
            </a:endParaRPr>
          </a:p>
          <a:p>
            <a:pPr>
              <a:buFont typeface="Arial"/>
              <a:buChar char="•"/>
            </a:pPr>
            <a:r>
              <a:rPr lang="en-US" sz="2000" b="0" dirty="0">
                <a:ea typeface="Open Sans"/>
              </a:rPr>
              <a:t>Submit all compliance requirements by Aug 7, 2026</a:t>
            </a:r>
          </a:p>
          <a:p>
            <a:pPr>
              <a:buFont typeface="Arial"/>
              <a:buChar char="•"/>
            </a:pPr>
            <a:endParaRPr lang="en-US" sz="2000" b="0" dirty="0">
              <a:ea typeface="Open Sans"/>
            </a:endParaRPr>
          </a:p>
          <a:p>
            <a:pPr>
              <a:buFont typeface="Arial"/>
              <a:buChar char="•"/>
            </a:pPr>
            <a:r>
              <a:rPr lang="en-US" sz="2000" b="0" dirty="0">
                <a:ea typeface="Open Sans"/>
              </a:rPr>
              <a:t>Submit 2026-2027 school year flu shot by Sept 4, 2026</a:t>
            </a:r>
            <a:endParaRPr lang="en-US" sz="2000" dirty="0">
              <a:ea typeface="Open Sans"/>
            </a:endParaRPr>
          </a:p>
          <a:p>
            <a:pPr>
              <a:buFont typeface="Arial"/>
              <a:buChar char="•"/>
            </a:pPr>
            <a:endParaRPr lang="en-US" sz="2000" b="0" dirty="0">
              <a:ea typeface="Open Sans"/>
            </a:endParaRPr>
          </a:p>
          <a:p>
            <a:pPr marL="0" indent="0">
              <a:buNone/>
            </a:pPr>
            <a:endParaRPr lang="en-US" b="0" dirty="0">
              <a:ea typeface="Open Sans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913804A-8371-A0EF-3BF9-0A3AB39EE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b"/>
          <a:lstStyle/>
          <a:p>
            <a:r>
              <a:rPr lang="en-US" sz="3200" dirty="0">
                <a:latin typeface="Open Sans"/>
                <a:ea typeface="Open Sans"/>
                <a:cs typeface="Open Sans"/>
              </a:rPr>
              <a:t>Compliance Requirements/Deadlines</a:t>
            </a:r>
          </a:p>
        </p:txBody>
      </p:sp>
    </p:spTree>
    <p:extLst>
      <p:ext uri="{BB962C8B-B14F-4D97-AF65-F5344CB8AC3E}">
        <p14:creationId xmlns:p14="http://schemas.microsoft.com/office/powerpoint/2010/main" val="28303798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3C03EDB-083E-0255-4466-D2CB138EA00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The Background Check action item on </a:t>
            </a:r>
            <a:r>
              <a:rPr lang="en-US" dirty="0" err="1"/>
              <a:t>Exxat</a:t>
            </a:r>
            <a:r>
              <a:rPr lang="en-US" dirty="0"/>
              <a:t> is still in progress and has not yet been established. Please do not submit anything in </a:t>
            </a:r>
            <a:r>
              <a:rPr lang="en-US" dirty="0" err="1"/>
              <a:t>Exxat</a:t>
            </a:r>
            <a:r>
              <a:rPr lang="en-US" dirty="0"/>
              <a:t> until you receive instructions from SON Compliance.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All updates will be posted on the SON Compliance website: </a:t>
            </a:r>
            <a:r>
              <a:rPr lang="en-US" dirty="0">
                <a:hlinkClick r:id="rId2"/>
              </a:rPr>
              <a:t>https://students.nursing.uw.edu/clinicals-compliance/compliance-onboarding/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DA13F4-85CB-D050-FBB4-B6953E1D9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Updates	</a:t>
            </a:r>
          </a:p>
        </p:txBody>
      </p:sp>
    </p:spTree>
    <p:extLst>
      <p:ext uri="{BB962C8B-B14F-4D97-AF65-F5344CB8AC3E}">
        <p14:creationId xmlns:p14="http://schemas.microsoft.com/office/powerpoint/2010/main" val="25123721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9">
      <a:dk1>
        <a:srgbClr val="4B2E83"/>
      </a:dk1>
      <a:lt1>
        <a:srgbClr val="E8D3A2"/>
      </a:lt1>
      <a:dk2>
        <a:srgbClr val="4B2E83"/>
      </a:dk2>
      <a:lt2>
        <a:srgbClr val="FFFFFF"/>
      </a:lt2>
      <a:accent1>
        <a:srgbClr val="4B2E83"/>
      </a:accent1>
      <a:accent2>
        <a:srgbClr val="E8D3A2"/>
      </a:accent2>
      <a:accent3>
        <a:srgbClr val="FFFFFF"/>
      </a:accent3>
      <a:accent4>
        <a:srgbClr val="D8D9DA"/>
      </a:accent4>
      <a:accent5>
        <a:srgbClr val="999999"/>
      </a:accent5>
      <a:accent6>
        <a:srgbClr val="917B4C"/>
      </a:accent6>
      <a:hlink>
        <a:srgbClr val="D8D9DA"/>
      </a:hlink>
      <a:folHlink>
        <a:srgbClr val="99999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 3">
      <a:dk1>
        <a:srgbClr val="4B2E83"/>
      </a:dk1>
      <a:lt1>
        <a:srgbClr val="E8D3A2"/>
      </a:lt1>
      <a:dk2>
        <a:srgbClr val="4B2E83"/>
      </a:dk2>
      <a:lt2>
        <a:srgbClr val="FFFFFF"/>
      </a:lt2>
      <a:accent1>
        <a:srgbClr val="4B2E83"/>
      </a:accent1>
      <a:accent2>
        <a:srgbClr val="E8D3A2"/>
      </a:accent2>
      <a:accent3>
        <a:srgbClr val="FFFFFF"/>
      </a:accent3>
      <a:accent4>
        <a:srgbClr val="D8D9DA"/>
      </a:accent4>
      <a:accent5>
        <a:srgbClr val="999999"/>
      </a:accent5>
      <a:accent6>
        <a:srgbClr val="917B4C"/>
      </a:accent6>
      <a:hlink>
        <a:srgbClr val="D8D9DA"/>
      </a:hlink>
      <a:folHlink>
        <a:srgbClr val="99999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Custom Design">
  <a:themeElements>
    <a:clrScheme name=" 4">
      <a:dk1>
        <a:srgbClr val="4B2E83"/>
      </a:dk1>
      <a:lt1>
        <a:srgbClr val="E8D3A2"/>
      </a:lt1>
      <a:dk2>
        <a:srgbClr val="4B2E83"/>
      </a:dk2>
      <a:lt2>
        <a:srgbClr val="FFFFFF"/>
      </a:lt2>
      <a:accent1>
        <a:srgbClr val="4B2E83"/>
      </a:accent1>
      <a:accent2>
        <a:srgbClr val="E8D3A2"/>
      </a:accent2>
      <a:accent3>
        <a:srgbClr val="FFFFFF"/>
      </a:accent3>
      <a:accent4>
        <a:srgbClr val="D8D9DA"/>
      </a:accent4>
      <a:accent5>
        <a:srgbClr val="999999"/>
      </a:accent5>
      <a:accent6>
        <a:srgbClr val="917B4C"/>
      </a:accent6>
      <a:hlink>
        <a:srgbClr val="D8D9DA"/>
      </a:hlink>
      <a:folHlink>
        <a:srgbClr val="99999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91598FABD5DA49960DC8365DDC87D8" ma:contentTypeVersion="18" ma:contentTypeDescription="Create a new document." ma:contentTypeScope="" ma:versionID="7f75d7d11906b96ff877150545df8935">
  <xsd:schema xmlns:xsd="http://www.w3.org/2001/XMLSchema" xmlns:xs="http://www.w3.org/2001/XMLSchema" xmlns:p="http://schemas.microsoft.com/office/2006/metadata/properties" xmlns:ns3="8c773f95-cb50-42c9-84e5-592b690aed13" xmlns:ns4="ad16cac2-6361-4c58-beb1-ff9b21206469" targetNamespace="http://schemas.microsoft.com/office/2006/metadata/properties" ma:root="true" ma:fieldsID="46711a6d86b6142b615f89869bdff93a" ns3:_="" ns4:_="">
    <xsd:import namespace="8c773f95-cb50-42c9-84e5-592b690aed13"/>
    <xsd:import namespace="ad16cac2-6361-4c58-beb1-ff9b2120646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Location" minOccurs="0"/>
                <xsd:element ref="ns3:_activity" minOccurs="0"/>
                <xsd:element ref="ns3:MediaServiceSearchProperties" minOccurs="0"/>
                <xsd:element ref="ns3:MediaServiceObjectDetectorVersions" minOccurs="0"/>
                <xsd:element ref="ns3:MediaServiceSystemTag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773f95-cb50-42c9-84e5-592b690aed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16cac2-6361-4c58-beb1-ff9b2120646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c773f95-cb50-42c9-84e5-592b690aed1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27553EB-B715-4A0D-9263-B097B8C08A66}">
  <ds:schemaRefs>
    <ds:schemaRef ds:uri="8c773f95-cb50-42c9-84e5-592b690aed13"/>
    <ds:schemaRef ds:uri="ad16cac2-6361-4c58-beb1-ff9b2120646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DDC272D6-594E-4942-8308-8E37C3B0E549}">
  <ds:schemaRefs>
    <ds:schemaRef ds:uri="http://purl.org/dc/dcmitype/"/>
    <ds:schemaRef ds:uri="http://schemas.microsoft.com/office/2006/metadata/properti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ad16cac2-6361-4c58-beb1-ff9b21206469"/>
    <ds:schemaRef ds:uri="http://schemas.microsoft.com/office/2006/documentManagement/types"/>
    <ds:schemaRef ds:uri="8c773f95-cb50-42c9-84e5-592b690aed13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133889D7-B69B-455D-8AC3-FA4F54C287DD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f6b6dd5b-f02f-441a-99a0-162ac5060bd2}" enabled="0" method="" siteId="{f6b6dd5b-f02f-441a-99a0-162ac5060bd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</TotalTime>
  <Words>775</Words>
  <Application>Microsoft Office PowerPoint</Application>
  <PresentationFormat>On-screen Show (4:3)</PresentationFormat>
  <Paragraphs>106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26" baseType="lpstr">
      <vt:lpstr>Aptos</vt:lpstr>
      <vt:lpstr>Arial</vt:lpstr>
      <vt:lpstr>Arial,Sans-Serif</vt:lpstr>
      <vt:lpstr>Calibri</vt:lpstr>
      <vt:lpstr>Courier New</vt:lpstr>
      <vt:lpstr>Courier New,monospace</vt:lpstr>
      <vt:lpstr>Encode Sans Normal Black</vt:lpstr>
      <vt:lpstr>Lucida Grande</vt:lpstr>
      <vt:lpstr>Open Sans</vt:lpstr>
      <vt:lpstr>Open Sans Light</vt:lpstr>
      <vt:lpstr>Uni Sans Regular</vt:lpstr>
      <vt:lpstr>Office Theme</vt:lpstr>
      <vt:lpstr>Custom Design</vt:lpstr>
      <vt:lpstr>1_Custom Design</vt:lpstr>
      <vt:lpstr>UW School of Nursing</vt:lpstr>
      <vt:lpstr>Meet your Compliance Specialists</vt:lpstr>
      <vt:lpstr>PowerPoint Presentation</vt:lpstr>
      <vt:lpstr>What is compliance? Why is it important? </vt:lpstr>
      <vt:lpstr>The Role of Nursing Students in Compliance</vt:lpstr>
      <vt:lpstr>Student Expectations </vt:lpstr>
      <vt:lpstr>By now, you should have: </vt:lpstr>
      <vt:lpstr>Compliance Requirements/Deadlines</vt:lpstr>
      <vt:lpstr>Updates </vt:lpstr>
      <vt:lpstr>Resources</vt:lpstr>
      <vt:lpstr>Tips to Stay Ahead</vt:lpstr>
      <vt:lpstr>Open for Q&amp;A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Alanya Cannon</dc:creator>
  <cp:lastModifiedBy>Lanna T Lee</cp:lastModifiedBy>
  <cp:revision>6</cp:revision>
  <dcterms:created xsi:type="dcterms:W3CDTF">2014-10-14T00:51:43Z</dcterms:created>
  <dcterms:modified xsi:type="dcterms:W3CDTF">2026-07-20T17:29:39Z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0x0101001E91598FABD5DA49960DC8365DDC87D8</vt:lpwstr>
  </property>
</Properties>
</file>